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9" r:id="rId2"/>
    <p:sldId id="274" r:id="rId3"/>
    <p:sldId id="330" r:id="rId4"/>
    <p:sldId id="332" r:id="rId5"/>
    <p:sldId id="331" r:id="rId6"/>
    <p:sldId id="333" r:id="rId7"/>
    <p:sldId id="345" r:id="rId8"/>
    <p:sldId id="296" r:id="rId9"/>
    <p:sldId id="268" r:id="rId10"/>
    <p:sldId id="269" r:id="rId11"/>
    <p:sldId id="281" r:id="rId12"/>
    <p:sldId id="285" r:id="rId13"/>
    <p:sldId id="288" r:id="rId14"/>
    <p:sldId id="343" r:id="rId15"/>
    <p:sldId id="270" r:id="rId16"/>
    <p:sldId id="291" r:id="rId17"/>
    <p:sldId id="292" r:id="rId18"/>
    <p:sldId id="300" r:id="rId19"/>
    <p:sldId id="271" r:id="rId20"/>
    <p:sldId id="34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22" r:id="rId29"/>
    <p:sldId id="323" r:id="rId30"/>
    <p:sldId id="325" r:id="rId31"/>
    <p:sldId id="326" r:id="rId32"/>
    <p:sldId id="328" r:id="rId33"/>
    <p:sldId id="342" r:id="rId3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38" autoAdjust="0"/>
    <p:restoredTop sz="32999" autoAdjust="0"/>
  </p:normalViewPr>
  <p:slideViewPr>
    <p:cSldViewPr snapToGrid="0">
      <p:cViewPr varScale="1">
        <p:scale>
          <a:sx n="20" d="100"/>
          <a:sy n="20" d="100"/>
        </p:scale>
        <p:origin x="1848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2BA4C-096E-41FE-8F68-03F84C8263DD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B8768-89E3-4EF3-AA14-2F9E8FA4B00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614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0087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7725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1032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62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9298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41D92-C3D1-4359-97DA-EA3228C77911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6159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Sidenvägen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41D92-C3D1-4359-97DA-EA3228C77911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261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1085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748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501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723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5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0224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anteckningar 1">
            <a:extLst>
              <a:ext uri="{FF2B5EF4-FFF2-40B4-BE49-F238E27FC236}">
                <a16:creationId xmlns:a16="http://schemas.microsoft.com/office/drawing/2014/main" id="{01A5B0F6-6BC2-4445-979C-B653B22BC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1850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9633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341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1638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10"/>
          </p:nvPr>
        </p:nvSpPr>
        <p:spPr>
          <a:xfrm>
            <a:off x="609600" y="1666803"/>
            <a:ext cx="10972800" cy="4518025"/>
          </a:xfrm>
        </p:spPr>
        <p:txBody>
          <a:bodyPr/>
          <a:lstStyle>
            <a:lvl5pPr marL="672704" indent="-13573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533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179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561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622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551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93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864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131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16DE0-82DD-40E4-9BBA-507FC8CFA462}" type="datetimeFigureOut">
              <a:rPr lang="sv-SE" smtClean="0"/>
              <a:t>2021-11-14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D1492-578A-433C-8B64-86CF91369C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6106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729bVAII1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729bVAII1c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3851983-FBBE-4F0F-86ED-A44D997EC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LCL – Less container </a:t>
            </a:r>
            <a:r>
              <a:rPr lang="sv-SE" dirty="0" err="1"/>
              <a:t>Load</a:t>
            </a:r>
            <a:endParaRPr lang="sv-SE" dirty="0"/>
          </a:p>
          <a:p>
            <a:pPr lvl="1"/>
            <a:r>
              <a:rPr lang="sv-SE" dirty="0"/>
              <a:t>Styckegods</a:t>
            </a:r>
          </a:p>
          <a:p>
            <a:pPr lvl="1"/>
            <a:r>
              <a:rPr lang="sv-SE" dirty="0"/>
              <a:t>Samlastning</a:t>
            </a:r>
          </a:p>
          <a:p>
            <a:pPr lvl="1"/>
            <a:r>
              <a:rPr lang="sv-SE" dirty="0"/>
              <a:t>Mer än en varuägare delar på lastutrymmet i container</a:t>
            </a:r>
          </a:p>
          <a:p>
            <a:pPr lvl="1"/>
            <a:r>
              <a:rPr lang="sv-SE" dirty="0"/>
              <a:t>Det finns många speditörer och logistikföretag som arbetar med samlastning</a:t>
            </a:r>
          </a:p>
          <a:p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DB58E4F8-6A88-46F5-B4FA-B0A6DA9B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Sjötransporter transportsystem LCL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4C138D4-245D-46CF-8E8D-B64596D3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468" y="3893737"/>
            <a:ext cx="6829064" cy="28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5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304B98-BC2F-40A0-A32F-3716E685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Sjötransporter transportsystem LCL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4AC6CE-A658-4099-8187-D62F4B81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185"/>
            <a:ext cx="10515600" cy="4351338"/>
          </a:xfrm>
        </p:spPr>
        <p:txBody>
          <a:bodyPr/>
          <a:lstStyle/>
          <a:p>
            <a:r>
              <a:rPr lang="sv-SE" dirty="0"/>
              <a:t>Ex</a:t>
            </a:r>
          </a:p>
          <a:p>
            <a:pPr lvl="1"/>
            <a:r>
              <a:rPr lang="sv-SE" dirty="0"/>
              <a:t>Logistikföretagets samlastning</a:t>
            </a:r>
          </a:p>
          <a:p>
            <a:pPr lvl="2"/>
            <a:r>
              <a:rPr lang="sv-SE" dirty="0"/>
              <a:t>Destination Sydney</a:t>
            </a:r>
          </a:p>
          <a:p>
            <a:pPr lvl="2"/>
            <a:r>
              <a:rPr lang="sv-SE" dirty="0"/>
              <a:t>Fyller containern 60%</a:t>
            </a:r>
          </a:p>
          <a:p>
            <a:pPr lvl="2"/>
            <a:r>
              <a:rPr lang="sv-SE" dirty="0"/>
              <a:t>Kostnader och inkomster = + - 0</a:t>
            </a:r>
          </a:p>
          <a:p>
            <a:pPr lvl="2"/>
            <a:r>
              <a:rPr lang="sv-SE" dirty="0"/>
              <a:t>Ingen förtjänst</a:t>
            </a:r>
          </a:p>
          <a:p>
            <a:pPr lvl="2"/>
            <a:r>
              <a:rPr lang="sv-SE" dirty="0"/>
              <a:t>Priset på de återstående 40%</a:t>
            </a:r>
          </a:p>
          <a:p>
            <a:pPr lvl="2"/>
            <a:r>
              <a:rPr lang="sv-SE" dirty="0"/>
              <a:t>Lägre än marknadspriset</a:t>
            </a:r>
          </a:p>
          <a:p>
            <a:pPr lvl="2"/>
            <a:r>
              <a:rPr lang="sv-SE" dirty="0"/>
              <a:t>Lättare att få kunder</a:t>
            </a:r>
          </a:p>
          <a:p>
            <a:pPr lvl="2"/>
            <a:r>
              <a:rPr lang="sv-SE" dirty="0"/>
              <a:t>Alla inkomster innebär förtjänst</a:t>
            </a:r>
          </a:p>
          <a:p>
            <a:pPr lvl="2"/>
            <a:r>
              <a:rPr lang="sv-SE" dirty="0"/>
              <a:t>Risk?</a:t>
            </a:r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260E324-A688-4635-A3B5-05E438FB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222" y="5391008"/>
            <a:ext cx="5715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 descr="En bild som visar clipart&#10;&#10;Beskrivning genererad med mycket hög exakthet">
            <a:extLst>
              <a:ext uri="{FF2B5EF4-FFF2-40B4-BE49-F238E27FC236}">
                <a16:creationId xmlns:a16="http://schemas.microsoft.com/office/drawing/2014/main" id="{53AF7C45-1ED2-433E-9240-B760110F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774979"/>
            <a:ext cx="5614835" cy="3154823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D63B274-8636-4E46-8A1F-F12DF9D1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sv-SE" dirty="0"/>
              <a:t>Sjötransporter transportsystem LCL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14BEBA8-003E-4069-8861-97AA3F3B8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sv-SE" sz="1700"/>
              <a:t>Samarbetspartners</a:t>
            </a:r>
          </a:p>
          <a:p>
            <a:pPr lvl="1"/>
            <a:r>
              <a:rPr lang="sv-SE" sz="1700"/>
              <a:t>Avtal </a:t>
            </a:r>
          </a:p>
          <a:p>
            <a:pPr lvl="2"/>
            <a:r>
              <a:rPr lang="sv-SE" sz="1700"/>
              <a:t>LCL</a:t>
            </a:r>
          </a:p>
          <a:p>
            <a:pPr lvl="2"/>
            <a:r>
              <a:rPr lang="sv-SE" sz="1700"/>
              <a:t>FCL</a:t>
            </a:r>
          </a:p>
          <a:p>
            <a:pPr lvl="2"/>
            <a:r>
              <a:rPr lang="sv-SE" sz="1700"/>
              <a:t>Kommunikation</a:t>
            </a:r>
          </a:p>
          <a:p>
            <a:pPr lvl="3"/>
            <a:r>
              <a:rPr lang="sv-SE" sz="1700"/>
              <a:t>Tidsaspekter</a:t>
            </a:r>
          </a:p>
          <a:p>
            <a:pPr lvl="3"/>
            <a:r>
              <a:rPr lang="sv-SE" sz="1700"/>
              <a:t>Upphämtning</a:t>
            </a:r>
          </a:p>
          <a:p>
            <a:pPr lvl="3"/>
            <a:r>
              <a:rPr lang="sv-SE" sz="1700"/>
              <a:t>Terminalhantering</a:t>
            </a:r>
          </a:p>
          <a:p>
            <a:pPr lvl="3"/>
            <a:r>
              <a:rPr lang="sv-SE" sz="1700"/>
              <a:t>Tullhantering</a:t>
            </a:r>
          </a:p>
          <a:p>
            <a:pPr lvl="2"/>
            <a:r>
              <a:rPr lang="sv-SE" sz="1700"/>
              <a:t>IT</a:t>
            </a:r>
          </a:p>
          <a:p>
            <a:pPr lvl="2"/>
            <a:r>
              <a:rPr lang="sv-SE" sz="1700"/>
              <a:t>Priser</a:t>
            </a:r>
          </a:p>
          <a:p>
            <a:pPr lvl="2"/>
            <a:endParaRPr lang="sv-SE" sz="1700"/>
          </a:p>
          <a:p>
            <a:pPr lvl="2"/>
            <a:endParaRPr lang="sv-SE" sz="1700"/>
          </a:p>
        </p:txBody>
      </p:sp>
    </p:spTree>
    <p:extLst>
      <p:ext uri="{BB962C8B-B14F-4D97-AF65-F5344CB8AC3E}">
        <p14:creationId xmlns:p14="http://schemas.microsoft.com/office/powerpoint/2010/main" val="38258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8E692EC9-8FCF-4464-98E4-A40E1279D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2" r="27907" b="1"/>
          <a:stretch/>
        </p:blipFill>
        <p:spPr>
          <a:xfrm>
            <a:off x="1000434" y="1904283"/>
            <a:ext cx="3173564" cy="344885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7763C24-3FDC-4D53-8034-E7F678A8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Sjötransporter transportsystem LCL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DC5FDF9-1A5D-45B3-A8F2-2F2E8611A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658" y="1825625"/>
            <a:ext cx="6703142" cy="4351338"/>
          </a:xfrm>
        </p:spPr>
        <p:txBody>
          <a:bodyPr>
            <a:normAutofit/>
          </a:bodyPr>
          <a:lstStyle/>
          <a:p>
            <a:r>
              <a:rPr lang="sv-SE" sz="2200"/>
              <a:t>Samarbetet</a:t>
            </a:r>
          </a:p>
          <a:p>
            <a:pPr lvl="1"/>
            <a:r>
              <a:rPr lang="sv-SE" sz="2200"/>
              <a:t>Representant/agent</a:t>
            </a:r>
          </a:p>
          <a:p>
            <a:pPr lvl="1"/>
            <a:r>
              <a:rPr lang="sv-SE" sz="2200"/>
              <a:t>Kontakt på plats med kunders leverantörer och/eller kunder</a:t>
            </a:r>
          </a:p>
          <a:p>
            <a:pPr lvl="1"/>
            <a:r>
              <a:rPr lang="sv-SE" sz="2200"/>
              <a:t>Arrangerar </a:t>
            </a:r>
          </a:p>
          <a:p>
            <a:pPr lvl="2"/>
            <a:r>
              <a:rPr lang="sv-SE" sz="2200"/>
              <a:t>Upphämtning</a:t>
            </a:r>
          </a:p>
          <a:p>
            <a:pPr lvl="2"/>
            <a:r>
              <a:rPr lang="sv-SE" sz="2200"/>
              <a:t>Distribution</a:t>
            </a:r>
          </a:p>
          <a:p>
            <a:pPr lvl="2"/>
            <a:r>
              <a:rPr lang="sv-SE" sz="2200"/>
              <a:t>Tull</a:t>
            </a:r>
          </a:p>
          <a:p>
            <a:pPr lvl="2"/>
            <a:r>
              <a:rPr lang="sv-SE" sz="2200"/>
              <a:t>Terminal</a:t>
            </a:r>
          </a:p>
          <a:p>
            <a:pPr lvl="2"/>
            <a:r>
              <a:rPr lang="sv-SE" sz="2200"/>
              <a:t>Lager</a:t>
            </a:r>
          </a:p>
          <a:p>
            <a:pPr lvl="1"/>
            <a:r>
              <a:rPr lang="sv-SE" sz="2200"/>
              <a:t>Samarbetet är på lika villkor</a:t>
            </a:r>
          </a:p>
          <a:p>
            <a:pPr lvl="2"/>
            <a:r>
              <a:rPr lang="sv-SE" sz="2200"/>
              <a:t>Import och export </a:t>
            </a:r>
          </a:p>
          <a:p>
            <a:pPr lvl="1"/>
            <a:endParaRPr lang="sv-SE" sz="2200"/>
          </a:p>
        </p:txBody>
      </p:sp>
    </p:spTree>
    <p:extLst>
      <p:ext uri="{BB962C8B-B14F-4D97-AF65-F5344CB8AC3E}">
        <p14:creationId xmlns:p14="http://schemas.microsoft.com/office/powerpoint/2010/main" val="221319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F31B7CB-036A-4D4D-B5E6-C6C05507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96" y="250302"/>
            <a:ext cx="5024754" cy="1325563"/>
          </a:xfrm>
        </p:spPr>
        <p:txBody>
          <a:bodyPr>
            <a:noAutofit/>
          </a:bodyPr>
          <a:lstStyle/>
          <a:p>
            <a:r>
              <a:rPr lang="sv-SE" sz="3200" dirty="0"/>
              <a:t>Sjötransporter transportsystem LCL</a:t>
            </a:r>
            <a:br>
              <a:rPr lang="sv-SE" sz="3200" dirty="0"/>
            </a:br>
            <a:r>
              <a:rPr lang="sv-SE" sz="3200" dirty="0"/>
              <a:t>Import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B5B5CE15-8BB2-4617-8E5E-83B03BB8D455}"/>
              </a:ext>
            </a:extLst>
          </p:cNvPr>
          <p:cNvSpPr/>
          <p:nvPr/>
        </p:nvSpPr>
        <p:spPr>
          <a:xfrm>
            <a:off x="0" y="3669665"/>
            <a:ext cx="1485900" cy="79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Upphämtning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4B753BE-C383-4747-A511-F255729A90DA}"/>
              </a:ext>
            </a:extLst>
          </p:cNvPr>
          <p:cNvSpPr/>
          <p:nvPr/>
        </p:nvSpPr>
        <p:spPr>
          <a:xfrm>
            <a:off x="1555750" y="3669665"/>
            <a:ext cx="1706880" cy="7924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Terminalhantering av godset </a:t>
            </a:r>
            <a:r>
              <a:rPr lang="sv-SE" dirty="0">
                <a:solidFill>
                  <a:schemeClr val="tx1"/>
                </a:solidFill>
              </a:rPr>
              <a:t>THC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90F1FC5-1F0F-4B39-90C2-A1F0E40AFC4C}"/>
              </a:ext>
            </a:extLst>
          </p:cNvPr>
          <p:cNvSpPr/>
          <p:nvPr/>
        </p:nvSpPr>
        <p:spPr>
          <a:xfrm>
            <a:off x="3319780" y="3669665"/>
            <a:ext cx="1579880" cy="7924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C29A5728-D354-4DBF-B405-DD8FBABB8145}"/>
              </a:ext>
            </a:extLst>
          </p:cNvPr>
          <p:cNvSpPr/>
          <p:nvPr/>
        </p:nvSpPr>
        <p:spPr>
          <a:xfrm>
            <a:off x="5049520" y="3669665"/>
            <a:ext cx="1894840" cy="792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Huvudfrakt Terminal/Terminal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89DAB1C1-8769-4AE5-B9F2-BC5F414F6538}"/>
              </a:ext>
            </a:extLst>
          </p:cNvPr>
          <p:cNvSpPr/>
          <p:nvPr/>
        </p:nvSpPr>
        <p:spPr>
          <a:xfrm>
            <a:off x="8818880" y="3669665"/>
            <a:ext cx="1579880" cy="7924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6BDF5832-45DA-4880-A6C2-4F8312B49284}"/>
              </a:ext>
            </a:extLst>
          </p:cNvPr>
          <p:cNvSpPr/>
          <p:nvPr/>
        </p:nvSpPr>
        <p:spPr>
          <a:xfrm>
            <a:off x="10513060" y="3669665"/>
            <a:ext cx="1579880" cy="79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Distribution</a:t>
            </a:r>
          </a:p>
        </p:txBody>
      </p:sp>
      <p:sp>
        <p:nvSpPr>
          <p:cNvPr id="12" name="Pil: höger 11">
            <a:extLst>
              <a:ext uri="{FF2B5EF4-FFF2-40B4-BE49-F238E27FC236}">
                <a16:creationId xmlns:a16="http://schemas.microsoft.com/office/drawing/2014/main" id="{4E377653-AA21-414E-BA95-E3248D2E63B1}"/>
              </a:ext>
            </a:extLst>
          </p:cNvPr>
          <p:cNvSpPr/>
          <p:nvPr/>
        </p:nvSpPr>
        <p:spPr>
          <a:xfrm>
            <a:off x="290196" y="2981355"/>
            <a:ext cx="11359515" cy="68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600"/>
              <a:t>Import</a:t>
            </a:r>
            <a:endParaRPr lang="sv-SE" sz="3600" dirty="0"/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0DD9BB1F-7370-4ABC-9FA5-607A298EC09C}"/>
              </a:ext>
            </a:extLst>
          </p:cNvPr>
          <p:cNvSpPr/>
          <p:nvPr/>
        </p:nvSpPr>
        <p:spPr>
          <a:xfrm>
            <a:off x="171205" y="1721215"/>
            <a:ext cx="2817656" cy="1011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Avgångsort/land </a:t>
            </a:r>
          </a:p>
          <a:p>
            <a:pPr algn="ctr"/>
            <a:r>
              <a:rPr lang="sv-SE" dirty="0"/>
              <a:t>ex BKK TH</a:t>
            </a:r>
          </a:p>
        </p:txBody>
      </p:sp>
      <p:sp>
        <p:nvSpPr>
          <p:cNvPr id="14" name="Ellips 13">
            <a:extLst>
              <a:ext uri="{FF2B5EF4-FFF2-40B4-BE49-F238E27FC236}">
                <a16:creationId xmlns:a16="http://schemas.microsoft.com/office/drawing/2014/main" id="{C5315B87-3378-4F5C-A3BF-2EF01DB1C718}"/>
              </a:ext>
            </a:extLst>
          </p:cNvPr>
          <p:cNvSpPr/>
          <p:nvPr/>
        </p:nvSpPr>
        <p:spPr>
          <a:xfrm>
            <a:off x="8818881" y="1776413"/>
            <a:ext cx="3103008" cy="1011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Mottagningsort/land ex GOT SE</a:t>
            </a:r>
          </a:p>
        </p:txBody>
      </p:sp>
      <p:sp>
        <p:nvSpPr>
          <p:cNvPr id="3" name="Pil: höger 2">
            <a:extLst>
              <a:ext uri="{FF2B5EF4-FFF2-40B4-BE49-F238E27FC236}">
                <a16:creationId xmlns:a16="http://schemas.microsoft.com/office/drawing/2014/main" id="{0309D3E5-E48C-4793-83BF-1296E3327B52}"/>
              </a:ext>
            </a:extLst>
          </p:cNvPr>
          <p:cNvSpPr/>
          <p:nvPr/>
        </p:nvSpPr>
        <p:spPr>
          <a:xfrm rot="5400000">
            <a:off x="4462026" y="675762"/>
            <a:ext cx="2825511" cy="195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/>
              <a:t>Hantering av container i avgångshamn och ankomsthamn </a:t>
            </a:r>
            <a:r>
              <a:rPr lang="sv-SE" dirty="0"/>
              <a:t>THC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ED25E337-4F8A-47C6-A558-85C125025229}"/>
              </a:ext>
            </a:extLst>
          </p:cNvPr>
          <p:cNvSpPr/>
          <p:nvPr/>
        </p:nvSpPr>
        <p:spPr>
          <a:xfrm>
            <a:off x="7028180" y="3667603"/>
            <a:ext cx="1706880" cy="7924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Terminalhantering av godset </a:t>
            </a:r>
            <a:r>
              <a:rPr lang="sv-SE" dirty="0">
                <a:solidFill>
                  <a:schemeClr val="tx1"/>
                </a:solidFill>
              </a:rPr>
              <a:t>THC 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57C9705B-40C6-482B-ABA0-6543F984D014}"/>
              </a:ext>
            </a:extLst>
          </p:cNvPr>
          <p:cNvSpPr txBox="1"/>
          <p:nvPr/>
        </p:nvSpPr>
        <p:spPr>
          <a:xfrm>
            <a:off x="838200" y="5951555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THC Terminal Handling Charge</a:t>
            </a:r>
          </a:p>
        </p:txBody>
      </p:sp>
      <p:sp>
        <p:nvSpPr>
          <p:cNvPr id="18" name="Pil: höger 17">
            <a:extLst>
              <a:ext uri="{FF2B5EF4-FFF2-40B4-BE49-F238E27FC236}">
                <a16:creationId xmlns:a16="http://schemas.microsoft.com/office/drawing/2014/main" id="{E4CFA140-98BD-4755-A256-FE508912642D}"/>
              </a:ext>
            </a:extLst>
          </p:cNvPr>
          <p:cNvSpPr/>
          <p:nvPr/>
        </p:nvSpPr>
        <p:spPr>
          <a:xfrm rot="16200000">
            <a:off x="4781183" y="4606814"/>
            <a:ext cx="2187196" cy="191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Forsling till och från avgång-ankomst hamn</a:t>
            </a:r>
          </a:p>
        </p:txBody>
      </p:sp>
    </p:spTree>
    <p:extLst>
      <p:ext uri="{BB962C8B-B14F-4D97-AF65-F5344CB8AC3E}">
        <p14:creationId xmlns:p14="http://schemas.microsoft.com/office/powerpoint/2010/main" val="240634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2" grpId="0" animBg="1"/>
      <p:bldP spid="14" grpId="0" animBg="1"/>
      <p:bldP spid="3" grpId="0" animBg="1"/>
      <p:bldP spid="16" grpId="0" animBg="1"/>
      <p:bldP spid="13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lips 29">
            <a:extLst>
              <a:ext uri="{FF2B5EF4-FFF2-40B4-BE49-F238E27FC236}">
                <a16:creationId xmlns:a16="http://schemas.microsoft.com/office/drawing/2014/main" id="{2379F141-4489-4DDD-927D-3FF9F651F439}"/>
              </a:ext>
            </a:extLst>
          </p:cNvPr>
          <p:cNvSpPr/>
          <p:nvPr/>
        </p:nvSpPr>
        <p:spPr>
          <a:xfrm>
            <a:off x="6486525" y="4897275"/>
            <a:ext cx="752434" cy="125587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Ellips 12">
            <a:extLst>
              <a:ext uri="{FF2B5EF4-FFF2-40B4-BE49-F238E27FC236}">
                <a16:creationId xmlns:a16="http://schemas.microsoft.com/office/drawing/2014/main" id="{959E86BD-AAAE-4056-9490-387204F37B34}"/>
              </a:ext>
            </a:extLst>
          </p:cNvPr>
          <p:cNvSpPr/>
          <p:nvPr/>
        </p:nvSpPr>
        <p:spPr>
          <a:xfrm>
            <a:off x="5153195" y="4897275"/>
            <a:ext cx="669976" cy="125587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AF31B7CB-036A-4D4D-B5E6-C6C05507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Leveransvillkor/</a:t>
            </a:r>
            <a:r>
              <a:rPr lang="sv-SE" dirty="0" err="1"/>
              <a:t>Incoterms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B5B5CE15-8BB2-4617-8E5E-83B03BB8D455}"/>
              </a:ext>
            </a:extLst>
          </p:cNvPr>
          <p:cNvSpPr/>
          <p:nvPr/>
        </p:nvSpPr>
        <p:spPr>
          <a:xfrm>
            <a:off x="1524000" y="4138374"/>
            <a:ext cx="1184910" cy="5943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Upphämtning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4B753BE-C383-4747-A511-F255729A90DA}"/>
              </a:ext>
            </a:extLst>
          </p:cNvPr>
          <p:cNvSpPr/>
          <p:nvPr/>
        </p:nvSpPr>
        <p:spPr>
          <a:xfrm>
            <a:off x="2759420" y="4138374"/>
            <a:ext cx="1184910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THC/Hamn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90F1FC5-1F0F-4B39-90C2-A1F0E40AFC4C}"/>
              </a:ext>
            </a:extLst>
          </p:cNvPr>
          <p:cNvSpPr/>
          <p:nvPr/>
        </p:nvSpPr>
        <p:spPr>
          <a:xfrm>
            <a:off x="4013835" y="4138374"/>
            <a:ext cx="1184910" cy="5943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Tull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C29A5728-D354-4DBF-B405-DD8FBABB8145}"/>
              </a:ext>
            </a:extLst>
          </p:cNvPr>
          <p:cNvSpPr/>
          <p:nvPr/>
        </p:nvSpPr>
        <p:spPr>
          <a:xfrm>
            <a:off x="5311140" y="4138374"/>
            <a:ext cx="1533525" cy="59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Huvudfrakt </a:t>
            </a:r>
          </a:p>
          <a:p>
            <a:pPr algn="ctr"/>
            <a:r>
              <a:rPr lang="sv-SE" sz="1350" dirty="0">
                <a:solidFill>
                  <a:schemeClr val="tx1"/>
                </a:solidFill>
              </a:rPr>
              <a:t>Hamn - Hamn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453C13B-A1EC-4777-A3DF-684A89E32F4A}"/>
              </a:ext>
            </a:extLst>
          </p:cNvPr>
          <p:cNvSpPr/>
          <p:nvPr/>
        </p:nvSpPr>
        <p:spPr>
          <a:xfrm>
            <a:off x="6953250" y="4138374"/>
            <a:ext cx="1184910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THC/Hamn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89DAB1C1-8769-4AE5-B9F2-BC5F414F6538}"/>
              </a:ext>
            </a:extLst>
          </p:cNvPr>
          <p:cNvSpPr/>
          <p:nvPr/>
        </p:nvSpPr>
        <p:spPr>
          <a:xfrm>
            <a:off x="8273415" y="4138374"/>
            <a:ext cx="1184910" cy="5943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Tull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6BDF5832-45DA-4880-A6C2-4F8312B49284}"/>
              </a:ext>
            </a:extLst>
          </p:cNvPr>
          <p:cNvSpPr/>
          <p:nvPr/>
        </p:nvSpPr>
        <p:spPr>
          <a:xfrm>
            <a:off x="10255540" y="4105852"/>
            <a:ext cx="1184910" cy="5943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Leverans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0DD9BB1F-7370-4ABC-9FA5-607A298EC09C}"/>
              </a:ext>
            </a:extLst>
          </p:cNvPr>
          <p:cNvSpPr/>
          <p:nvPr/>
        </p:nvSpPr>
        <p:spPr>
          <a:xfrm>
            <a:off x="1652403" y="2083869"/>
            <a:ext cx="2113242" cy="7586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/>
              <a:t>Avgångsort/land</a:t>
            </a:r>
          </a:p>
        </p:txBody>
      </p:sp>
      <p:sp>
        <p:nvSpPr>
          <p:cNvPr id="14" name="Ellips 13">
            <a:extLst>
              <a:ext uri="{FF2B5EF4-FFF2-40B4-BE49-F238E27FC236}">
                <a16:creationId xmlns:a16="http://schemas.microsoft.com/office/drawing/2014/main" id="{C5315B87-3378-4F5C-A3BF-2EF01DB1C718}"/>
              </a:ext>
            </a:extLst>
          </p:cNvPr>
          <p:cNvSpPr/>
          <p:nvPr/>
        </p:nvSpPr>
        <p:spPr>
          <a:xfrm>
            <a:off x="8138160" y="2125267"/>
            <a:ext cx="2327256" cy="7586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/>
              <a:t>Mottagningsort/land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2E104131-67D1-417C-8247-9326D8248E02}"/>
              </a:ext>
            </a:extLst>
          </p:cNvPr>
          <p:cNvSpPr/>
          <p:nvPr/>
        </p:nvSpPr>
        <p:spPr>
          <a:xfrm>
            <a:off x="1572769" y="3065707"/>
            <a:ext cx="1160907" cy="9081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Varuägare</a:t>
            </a:r>
          </a:p>
          <a:p>
            <a:pPr algn="ctr"/>
            <a:r>
              <a:rPr lang="sv-SE" sz="1350" dirty="0">
                <a:solidFill>
                  <a:schemeClr val="tx1"/>
                </a:solidFill>
              </a:rPr>
              <a:t>Avsändare</a:t>
            </a:r>
          </a:p>
          <a:p>
            <a:pPr algn="ctr"/>
            <a:r>
              <a:rPr lang="sv-SE" sz="1350" dirty="0">
                <a:solidFill>
                  <a:schemeClr val="tx1"/>
                </a:solidFill>
              </a:rPr>
              <a:t>Säljare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F2BE530A-54B5-4B07-95D7-E644B8A4B73C}"/>
              </a:ext>
            </a:extLst>
          </p:cNvPr>
          <p:cNvSpPr/>
          <p:nvPr/>
        </p:nvSpPr>
        <p:spPr>
          <a:xfrm>
            <a:off x="9489510" y="3042701"/>
            <a:ext cx="1046417" cy="9996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Varuägare</a:t>
            </a:r>
          </a:p>
          <a:p>
            <a:pPr algn="ctr"/>
            <a:r>
              <a:rPr lang="sv-SE" sz="1350" dirty="0">
                <a:solidFill>
                  <a:schemeClr val="tx1"/>
                </a:solidFill>
              </a:rPr>
              <a:t>Mottagare</a:t>
            </a:r>
          </a:p>
          <a:p>
            <a:pPr algn="ctr"/>
            <a:r>
              <a:rPr lang="sv-SE" sz="1350" dirty="0">
                <a:solidFill>
                  <a:schemeClr val="tx1"/>
                </a:solidFill>
              </a:rPr>
              <a:t>Köpare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E64AAB1B-38AA-4F2D-AACA-ECCA1BB2E56A}"/>
              </a:ext>
            </a:extLst>
          </p:cNvPr>
          <p:cNvSpPr/>
          <p:nvPr/>
        </p:nvSpPr>
        <p:spPr>
          <a:xfrm>
            <a:off x="5172573" y="2863375"/>
            <a:ext cx="1533525" cy="5943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Avtal/</a:t>
            </a:r>
            <a:r>
              <a:rPr lang="sv-SE" sz="1350" dirty="0" err="1">
                <a:solidFill>
                  <a:schemeClr val="tx1"/>
                </a:solidFill>
              </a:rPr>
              <a:t>incoterms</a:t>
            </a:r>
            <a:endParaRPr lang="sv-SE" sz="1350" dirty="0">
              <a:solidFill>
                <a:schemeClr val="tx1"/>
              </a:solidFill>
            </a:endParaRPr>
          </a:p>
        </p:txBody>
      </p:sp>
      <p:cxnSp>
        <p:nvCxnSpPr>
          <p:cNvPr id="22" name="Rak pilkoppling 21">
            <a:extLst>
              <a:ext uri="{FF2B5EF4-FFF2-40B4-BE49-F238E27FC236}">
                <a16:creationId xmlns:a16="http://schemas.microsoft.com/office/drawing/2014/main" id="{C8016203-2FBB-4D9E-BB08-08A351583736}"/>
              </a:ext>
            </a:extLst>
          </p:cNvPr>
          <p:cNvCxnSpPr>
            <a:cxnSpLocks/>
          </p:cNvCxnSpPr>
          <p:nvPr/>
        </p:nvCxnSpPr>
        <p:spPr>
          <a:xfrm flipV="1">
            <a:off x="2708910" y="3042701"/>
            <a:ext cx="2267282" cy="640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ak pilkoppling 25">
            <a:extLst>
              <a:ext uri="{FF2B5EF4-FFF2-40B4-BE49-F238E27FC236}">
                <a16:creationId xmlns:a16="http://schemas.microsoft.com/office/drawing/2014/main" id="{3522DD83-4B8E-44C1-8791-6D3B78B5771C}"/>
              </a:ext>
            </a:extLst>
          </p:cNvPr>
          <p:cNvCxnSpPr>
            <a:cxnSpLocks/>
          </p:cNvCxnSpPr>
          <p:nvPr/>
        </p:nvCxnSpPr>
        <p:spPr>
          <a:xfrm flipH="1" flipV="1">
            <a:off x="6786811" y="3065706"/>
            <a:ext cx="2702699" cy="78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objekt 30">
            <a:extLst>
              <a:ext uri="{FF2B5EF4-FFF2-40B4-BE49-F238E27FC236}">
                <a16:creationId xmlns:a16="http://schemas.microsoft.com/office/drawing/2014/main" id="{AE409AFC-BA26-4291-9225-105352D15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67" b="27414"/>
          <a:stretch/>
        </p:blipFill>
        <p:spPr>
          <a:xfrm>
            <a:off x="4976193" y="1493951"/>
            <a:ext cx="2143125" cy="1029105"/>
          </a:xfrm>
          <a:prstGeom prst="rect">
            <a:avLst/>
          </a:prstGeom>
        </p:spPr>
      </p:pic>
      <p:sp>
        <p:nvSpPr>
          <p:cNvPr id="3" name="Pil: höger 2">
            <a:extLst>
              <a:ext uri="{FF2B5EF4-FFF2-40B4-BE49-F238E27FC236}">
                <a16:creationId xmlns:a16="http://schemas.microsoft.com/office/drawing/2014/main" id="{0EE089B0-6467-4A35-A62D-D3920A1CF78D}"/>
              </a:ext>
            </a:extLst>
          </p:cNvPr>
          <p:cNvSpPr/>
          <p:nvPr/>
        </p:nvSpPr>
        <p:spPr>
          <a:xfrm rot="16200000">
            <a:off x="2205308" y="5161400"/>
            <a:ext cx="1056735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FCA</a:t>
            </a:r>
          </a:p>
        </p:txBody>
      </p:sp>
      <p:sp>
        <p:nvSpPr>
          <p:cNvPr id="20" name="Pil: höger 19">
            <a:extLst>
              <a:ext uri="{FF2B5EF4-FFF2-40B4-BE49-F238E27FC236}">
                <a16:creationId xmlns:a16="http://schemas.microsoft.com/office/drawing/2014/main" id="{0AC9D512-856F-4C46-A80B-38E090417D49}"/>
              </a:ext>
            </a:extLst>
          </p:cNvPr>
          <p:cNvSpPr/>
          <p:nvPr/>
        </p:nvSpPr>
        <p:spPr>
          <a:xfrm rot="16200000">
            <a:off x="4542823" y="5286468"/>
            <a:ext cx="1056735" cy="344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FCA</a:t>
            </a:r>
          </a:p>
        </p:txBody>
      </p:sp>
      <p:sp>
        <p:nvSpPr>
          <p:cNvPr id="21" name="Pil: höger 20">
            <a:extLst>
              <a:ext uri="{FF2B5EF4-FFF2-40B4-BE49-F238E27FC236}">
                <a16:creationId xmlns:a16="http://schemas.microsoft.com/office/drawing/2014/main" id="{96E0B962-36B1-415F-8D73-48F193B79A73}"/>
              </a:ext>
            </a:extLst>
          </p:cNvPr>
          <p:cNvSpPr/>
          <p:nvPr/>
        </p:nvSpPr>
        <p:spPr>
          <a:xfrm rot="16200000">
            <a:off x="6334400" y="5167902"/>
            <a:ext cx="1056735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CIF</a:t>
            </a:r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id="{B91D1D8E-3FF2-4F1B-A9EB-F61957B0A56C}"/>
              </a:ext>
            </a:extLst>
          </p:cNvPr>
          <p:cNvSpPr/>
          <p:nvPr/>
        </p:nvSpPr>
        <p:spPr>
          <a:xfrm rot="16200000">
            <a:off x="9747418" y="5001199"/>
            <a:ext cx="1056735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DPU</a:t>
            </a:r>
          </a:p>
        </p:txBody>
      </p:sp>
      <p:sp>
        <p:nvSpPr>
          <p:cNvPr id="27" name="Pil: höger 26">
            <a:extLst>
              <a:ext uri="{FF2B5EF4-FFF2-40B4-BE49-F238E27FC236}">
                <a16:creationId xmlns:a16="http://schemas.microsoft.com/office/drawing/2014/main" id="{20F6CE65-636E-4D28-9B4B-4FA253F8D6F1}"/>
              </a:ext>
            </a:extLst>
          </p:cNvPr>
          <p:cNvSpPr/>
          <p:nvPr/>
        </p:nvSpPr>
        <p:spPr>
          <a:xfrm rot="16200000">
            <a:off x="10329751" y="5001199"/>
            <a:ext cx="1056735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DAP</a:t>
            </a:r>
          </a:p>
        </p:txBody>
      </p:sp>
      <p:sp>
        <p:nvSpPr>
          <p:cNvPr id="28" name="Pil: höger 27">
            <a:extLst>
              <a:ext uri="{FF2B5EF4-FFF2-40B4-BE49-F238E27FC236}">
                <a16:creationId xmlns:a16="http://schemas.microsoft.com/office/drawing/2014/main" id="{6285778E-912B-4916-B0F8-216F30CC3863}"/>
              </a:ext>
            </a:extLst>
          </p:cNvPr>
          <p:cNvSpPr/>
          <p:nvPr/>
        </p:nvSpPr>
        <p:spPr>
          <a:xfrm rot="16200000">
            <a:off x="10912083" y="5007650"/>
            <a:ext cx="1056735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DDP</a:t>
            </a:r>
          </a:p>
        </p:txBody>
      </p:sp>
      <p:sp>
        <p:nvSpPr>
          <p:cNvPr id="24" name="Pil: höger 23">
            <a:extLst>
              <a:ext uri="{FF2B5EF4-FFF2-40B4-BE49-F238E27FC236}">
                <a16:creationId xmlns:a16="http://schemas.microsoft.com/office/drawing/2014/main" id="{37168BC7-68CE-492D-ADE0-010189B6345A}"/>
              </a:ext>
            </a:extLst>
          </p:cNvPr>
          <p:cNvSpPr/>
          <p:nvPr/>
        </p:nvSpPr>
        <p:spPr>
          <a:xfrm rot="16200000">
            <a:off x="1044402" y="5128463"/>
            <a:ext cx="1056735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EXW</a:t>
            </a:r>
          </a:p>
        </p:txBody>
      </p:sp>
      <p:sp>
        <p:nvSpPr>
          <p:cNvPr id="12" name="Pil: höger 11">
            <a:extLst>
              <a:ext uri="{FF2B5EF4-FFF2-40B4-BE49-F238E27FC236}">
                <a16:creationId xmlns:a16="http://schemas.microsoft.com/office/drawing/2014/main" id="{2EE8FBF7-7CBB-459B-B73E-6CDE45CBB43E}"/>
              </a:ext>
            </a:extLst>
          </p:cNvPr>
          <p:cNvSpPr/>
          <p:nvPr/>
        </p:nvSpPr>
        <p:spPr>
          <a:xfrm>
            <a:off x="3070094" y="4999739"/>
            <a:ext cx="1841470" cy="40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Pil: höger 28">
            <a:extLst>
              <a:ext uri="{FF2B5EF4-FFF2-40B4-BE49-F238E27FC236}">
                <a16:creationId xmlns:a16="http://schemas.microsoft.com/office/drawing/2014/main" id="{2540B0FD-67B9-4D4C-820C-DD8C7C17F168}"/>
              </a:ext>
            </a:extLst>
          </p:cNvPr>
          <p:cNvSpPr/>
          <p:nvPr/>
        </p:nvSpPr>
        <p:spPr>
          <a:xfrm rot="16200000">
            <a:off x="4953501" y="5296144"/>
            <a:ext cx="1056735" cy="344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dirty="0"/>
              <a:t>FOB</a:t>
            </a:r>
          </a:p>
        </p:txBody>
      </p:sp>
    </p:spTree>
    <p:extLst>
      <p:ext uri="{BB962C8B-B14F-4D97-AF65-F5344CB8AC3E}">
        <p14:creationId xmlns:p14="http://schemas.microsoft.com/office/powerpoint/2010/main" val="17522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3" grpId="0" animBg="1"/>
      <p:bldP spid="18" grpId="0" animBg="1"/>
      <p:bldP spid="3" grpId="0" animBg="1"/>
      <p:bldP spid="20" grpId="0" animBg="1"/>
      <p:bldP spid="21" grpId="0" animBg="1"/>
      <p:bldP spid="25" grpId="0" animBg="1"/>
      <p:bldP spid="27" grpId="0" animBg="1"/>
      <p:bldP spid="28" grpId="0" animBg="1"/>
      <p:bldP spid="24" grpId="0" animBg="1"/>
      <p:bldP spid="12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000" dirty="0"/>
              <a:t>Sjötransporter transportsystem LCL Import</a:t>
            </a:r>
            <a:br>
              <a:rPr lang="sv-SE" sz="4000" dirty="0"/>
            </a:br>
            <a:r>
              <a:rPr lang="sv-SE" sz="4000" dirty="0" err="1"/>
              <a:t>Buyers</a:t>
            </a:r>
            <a:r>
              <a:rPr lang="sv-SE" sz="4000" dirty="0"/>
              <a:t> </a:t>
            </a:r>
            <a:r>
              <a:rPr lang="sv-SE" sz="4000" dirty="0" err="1"/>
              <a:t>consolidation</a:t>
            </a:r>
            <a:endParaRPr lang="sv-SE" sz="4000" dirty="0"/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FD2DAF29-3211-489A-858C-97866981A875}"/>
              </a:ext>
            </a:extLst>
          </p:cNvPr>
          <p:cNvSpPr/>
          <p:nvPr/>
        </p:nvSpPr>
        <p:spPr>
          <a:xfrm>
            <a:off x="2951654" y="1742288"/>
            <a:ext cx="2591896" cy="65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Leverantör/avsändare 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44BFF720-DC76-44E2-94C2-A68DE9F1999B}"/>
              </a:ext>
            </a:extLst>
          </p:cNvPr>
          <p:cNvSpPr/>
          <p:nvPr/>
        </p:nvSpPr>
        <p:spPr>
          <a:xfrm>
            <a:off x="2951654" y="2649544"/>
            <a:ext cx="2591896" cy="65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Leverantör/avsändare 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2E78F697-3F1C-4910-B0AB-5F33C72DD1A4}"/>
              </a:ext>
            </a:extLst>
          </p:cNvPr>
          <p:cNvSpPr/>
          <p:nvPr/>
        </p:nvSpPr>
        <p:spPr>
          <a:xfrm>
            <a:off x="2951654" y="3517019"/>
            <a:ext cx="2591896" cy="65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Leverantör/avsändare 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DA59B35B-3E35-43C4-ADB8-250483D6CA8C}"/>
              </a:ext>
            </a:extLst>
          </p:cNvPr>
          <p:cNvSpPr/>
          <p:nvPr/>
        </p:nvSpPr>
        <p:spPr>
          <a:xfrm>
            <a:off x="2951654" y="4376554"/>
            <a:ext cx="2591896" cy="65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Leverantör/avsändare </a:t>
            </a:r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E93D0821-0936-47AA-9187-90A4FA327C0C}"/>
              </a:ext>
            </a:extLst>
          </p:cNvPr>
          <p:cNvSpPr/>
          <p:nvPr/>
        </p:nvSpPr>
        <p:spPr>
          <a:xfrm>
            <a:off x="2951654" y="5300893"/>
            <a:ext cx="2591896" cy="65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Leverantör/avsändare </a:t>
            </a:r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F2D65626-2472-4F1C-AD23-CA0487215BA1}"/>
              </a:ext>
            </a:extLst>
          </p:cNvPr>
          <p:cNvSpPr/>
          <p:nvPr/>
        </p:nvSpPr>
        <p:spPr>
          <a:xfrm>
            <a:off x="6210300" y="1819014"/>
            <a:ext cx="1184910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11 </a:t>
            </a:r>
            <a:r>
              <a:rPr lang="sv-SE" sz="1350" dirty="0" err="1">
                <a:solidFill>
                  <a:schemeClr val="tx1"/>
                </a:solidFill>
              </a:rPr>
              <a:t>cbm</a:t>
            </a:r>
            <a:endParaRPr lang="sv-SE" sz="1350" dirty="0">
              <a:solidFill>
                <a:schemeClr val="tx1"/>
              </a:solidFill>
            </a:endParaRPr>
          </a:p>
        </p:txBody>
      </p:sp>
      <p:sp>
        <p:nvSpPr>
          <p:cNvPr id="41" name="Rektangel 40">
            <a:extLst>
              <a:ext uri="{FF2B5EF4-FFF2-40B4-BE49-F238E27FC236}">
                <a16:creationId xmlns:a16="http://schemas.microsoft.com/office/drawing/2014/main" id="{147F30ED-E12D-474A-BD96-A9BC016D4A37}"/>
              </a:ext>
            </a:extLst>
          </p:cNvPr>
          <p:cNvSpPr/>
          <p:nvPr/>
        </p:nvSpPr>
        <p:spPr>
          <a:xfrm>
            <a:off x="6216015" y="2626781"/>
            <a:ext cx="1184910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6,8 </a:t>
            </a:r>
            <a:r>
              <a:rPr lang="sv-SE" sz="1350" dirty="0" err="1">
                <a:solidFill>
                  <a:schemeClr val="tx1"/>
                </a:solidFill>
              </a:rPr>
              <a:t>cbm</a:t>
            </a:r>
            <a:endParaRPr lang="sv-SE" sz="1350" dirty="0">
              <a:solidFill>
                <a:schemeClr val="tx1"/>
              </a:solidFill>
            </a:endParaRPr>
          </a:p>
        </p:txBody>
      </p:sp>
      <p:sp>
        <p:nvSpPr>
          <p:cNvPr id="42" name="Rektangel 41">
            <a:extLst>
              <a:ext uri="{FF2B5EF4-FFF2-40B4-BE49-F238E27FC236}">
                <a16:creationId xmlns:a16="http://schemas.microsoft.com/office/drawing/2014/main" id="{5B94C412-B620-4DB7-BF66-1EAFBDB05F9C}"/>
              </a:ext>
            </a:extLst>
          </p:cNvPr>
          <p:cNvSpPr/>
          <p:nvPr/>
        </p:nvSpPr>
        <p:spPr>
          <a:xfrm>
            <a:off x="6204585" y="3446211"/>
            <a:ext cx="1184910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12 </a:t>
            </a:r>
            <a:r>
              <a:rPr lang="sv-SE" sz="1350" dirty="0" err="1">
                <a:solidFill>
                  <a:schemeClr val="tx1"/>
                </a:solidFill>
              </a:rPr>
              <a:t>cbm</a:t>
            </a:r>
            <a:endParaRPr lang="sv-SE" sz="1350" dirty="0">
              <a:solidFill>
                <a:schemeClr val="tx1"/>
              </a:solidFill>
            </a:endParaRPr>
          </a:p>
        </p:txBody>
      </p:sp>
      <p:sp>
        <p:nvSpPr>
          <p:cNvPr id="43" name="Rektangel 42">
            <a:extLst>
              <a:ext uri="{FF2B5EF4-FFF2-40B4-BE49-F238E27FC236}">
                <a16:creationId xmlns:a16="http://schemas.microsoft.com/office/drawing/2014/main" id="{B328F34D-1AEF-4FF0-B5C3-1A123C0C6FC6}"/>
              </a:ext>
            </a:extLst>
          </p:cNvPr>
          <p:cNvSpPr/>
          <p:nvPr/>
        </p:nvSpPr>
        <p:spPr>
          <a:xfrm>
            <a:off x="6204585" y="4376554"/>
            <a:ext cx="1184910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8,5 </a:t>
            </a:r>
            <a:r>
              <a:rPr lang="sv-SE" sz="1350" dirty="0" err="1">
                <a:solidFill>
                  <a:schemeClr val="tx1"/>
                </a:solidFill>
              </a:rPr>
              <a:t>cbm</a:t>
            </a:r>
            <a:endParaRPr lang="sv-SE" sz="1350" dirty="0">
              <a:solidFill>
                <a:schemeClr val="tx1"/>
              </a:solidFill>
            </a:endParaRPr>
          </a:p>
        </p:txBody>
      </p:sp>
      <p:sp>
        <p:nvSpPr>
          <p:cNvPr id="44" name="Rektangel 43">
            <a:extLst>
              <a:ext uri="{FF2B5EF4-FFF2-40B4-BE49-F238E27FC236}">
                <a16:creationId xmlns:a16="http://schemas.microsoft.com/office/drawing/2014/main" id="{28609995-8A82-4F2E-A7DB-CE1CF7C0EAC7}"/>
              </a:ext>
            </a:extLst>
          </p:cNvPr>
          <p:cNvSpPr/>
          <p:nvPr/>
        </p:nvSpPr>
        <p:spPr>
          <a:xfrm>
            <a:off x="6216015" y="5300893"/>
            <a:ext cx="1184910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3,5 </a:t>
            </a:r>
            <a:r>
              <a:rPr lang="sv-SE" sz="1350" dirty="0" err="1">
                <a:solidFill>
                  <a:schemeClr val="tx1"/>
                </a:solidFill>
              </a:rPr>
              <a:t>cbm</a:t>
            </a:r>
            <a:endParaRPr lang="sv-SE" sz="1350" dirty="0">
              <a:solidFill>
                <a:schemeClr val="tx1"/>
              </a:solidFill>
            </a:endParaRPr>
          </a:p>
        </p:txBody>
      </p:sp>
      <p:sp>
        <p:nvSpPr>
          <p:cNvPr id="45" name="Rektangel 44">
            <a:extLst>
              <a:ext uri="{FF2B5EF4-FFF2-40B4-BE49-F238E27FC236}">
                <a16:creationId xmlns:a16="http://schemas.microsoft.com/office/drawing/2014/main" id="{9F49179F-FC86-45E0-9B83-17FAE7134422}"/>
              </a:ext>
            </a:extLst>
          </p:cNvPr>
          <p:cNvSpPr/>
          <p:nvPr/>
        </p:nvSpPr>
        <p:spPr>
          <a:xfrm>
            <a:off x="6216014" y="6004469"/>
            <a:ext cx="1327785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b="1" dirty="0">
                <a:solidFill>
                  <a:schemeClr val="tx1"/>
                </a:solidFill>
              </a:rPr>
              <a:t>Totalt 41,8 </a:t>
            </a:r>
            <a:r>
              <a:rPr lang="sv-SE" sz="1350" b="1" dirty="0" err="1">
                <a:solidFill>
                  <a:schemeClr val="tx1"/>
                </a:solidFill>
              </a:rPr>
              <a:t>cbm</a:t>
            </a:r>
            <a:endParaRPr lang="sv-SE" sz="1350" b="1" dirty="0">
              <a:solidFill>
                <a:schemeClr val="tx1"/>
              </a:solidFill>
            </a:endParaRPr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643075B9-4BB0-4EF4-B64F-F036D52BBDF6}"/>
              </a:ext>
            </a:extLst>
          </p:cNvPr>
          <p:cNvSpPr/>
          <p:nvPr/>
        </p:nvSpPr>
        <p:spPr>
          <a:xfrm>
            <a:off x="9711287" y="3069822"/>
            <a:ext cx="2135099" cy="12121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Containers är en FCL = En leverans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Ingen omlastning på godsterminalen </a:t>
            </a:r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2EB7F050-A223-4585-A030-D290C6BA3EC3}"/>
              </a:ext>
            </a:extLst>
          </p:cNvPr>
          <p:cNvSpPr/>
          <p:nvPr/>
        </p:nvSpPr>
        <p:spPr>
          <a:xfrm>
            <a:off x="641292" y="2918312"/>
            <a:ext cx="1575636" cy="16419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Varuägare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i Sverige med många leverantörer </a:t>
            </a:r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5B104EEC-52A2-4FE7-A2C2-0E0BEA70D844}"/>
              </a:ext>
            </a:extLst>
          </p:cNvPr>
          <p:cNvSpPr/>
          <p:nvPr/>
        </p:nvSpPr>
        <p:spPr>
          <a:xfrm>
            <a:off x="7646670" y="3069823"/>
            <a:ext cx="1737360" cy="12121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terminal avgångsland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07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30" grpId="0" animBg="1"/>
      <p:bldP spid="31" grpId="0" animBg="1"/>
      <p:bldP spid="35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CD50620-53D0-404D-B99F-2E2973A4C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860550"/>
            <a:ext cx="5867400" cy="4351338"/>
          </a:xfrm>
        </p:spPr>
        <p:txBody>
          <a:bodyPr>
            <a:normAutofit/>
          </a:bodyPr>
          <a:lstStyle/>
          <a:p>
            <a:r>
              <a:rPr lang="sv-SE" sz="2400" dirty="0"/>
              <a:t>Containern med LCL ankommer till hamnen</a:t>
            </a:r>
          </a:p>
          <a:p>
            <a:pPr lvl="1"/>
            <a:r>
              <a:rPr lang="sv-SE" dirty="0"/>
              <a:t>Transitering T1</a:t>
            </a:r>
          </a:p>
          <a:p>
            <a:pPr lvl="2"/>
            <a:r>
              <a:rPr lang="sv-SE" dirty="0"/>
              <a:t>Icke unionsvaror</a:t>
            </a:r>
          </a:p>
          <a:p>
            <a:pPr lvl="2"/>
            <a:r>
              <a:rPr lang="sv-SE" dirty="0"/>
              <a:t>Hamn till terminal</a:t>
            </a:r>
          </a:p>
          <a:p>
            <a:pPr lvl="1"/>
            <a:r>
              <a:rPr lang="sv-SE" dirty="0"/>
              <a:t>Forsling</a:t>
            </a:r>
          </a:p>
          <a:p>
            <a:pPr lvl="2"/>
            <a:r>
              <a:rPr lang="sv-SE" dirty="0"/>
              <a:t>Åkeri</a:t>
            </a:r>
          </a:p>
          <a:p>
            <a:r>
              <a:rPr lang="sv-SE" sz="2400" dirty="0"/>
              <a:t>Terminalen</a:t>
            </a:r>
          </a:p>
          <a:p>
            <a:pPr lvl="1"/>
            <a:r>
              <a:rPr lang="sv-SE" sz="2000" dirty="0"/>
              <a:t>Underleverantör</a:t>
            </a:r>
          </a:p>
          <a:p>
            <a:pPr lvl="1"/>
            <a:r>
              <a:rPr lang="sv-SE" sz="2000" dirty="0"/>
              <a:t>Verksamhet i egen regi</a:t>
            </a:r>
          </a:p>
          <a:p>
            <a:pPr lvl="1"/>
            <a:endParaRPr lang="sv-SE" dirty="0"/>
          </a:p>
          <a:p>
            <a:pPr lvl="2"/>
            <a:endParaRPr lang="sv-SE" dirty="0"/>
          </a:p>
        </p:txBody>
      </p:sp>
      <p:sp>
        <p:nvSpPr>
          <p:cNvPr id="10" name="Platshållare för innehåll 9">
            <a:extLst>
              <a:ext uri="{FF2B5EF4-FFF2-40B4-BE49-F238E27FC236}">
                <a16:creationId xmlns:a16="http://schemas.microsoft.com/office/drawing/2014/main" id="{A5056ED5-C324-414A-8EF8-66250116F1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sv-SE" dirty="0"/>
              <a:t>IG nummer</a:t>
            </a:r>
          </a:p>
          <a:p>
            <a:pPr lvl="2"/>
            <a:r>
              <a:rPr lang="sv-SE" dirty="0"/>
              <a:t>Terminalens godslokalkod</a:t>
            </a:r>
          </a:p>
          <a:p>
            <a:pPr lvl="2"/>
            <a:r>
              <a:rPr lang="sv-SE" dirty="0"/>
              <a:t>Löpnummer</a:t>
            </a:r>
          </a:p>
          <a:p>
            <a:pPr lvl="1"/>
            <a:r>
              <a:rPr lang="sv-SE" dirty="0"/>
              <a:t>Förtullning</a:t>
            </a:r>
          </a:p>
          <a:p>
            <a:pPr lvl="2"/>
            <a:r>
              <a:rPr lang="sv-SE" dirty="0"/>
              <a:t>Varuägaren, speditören eller annat ombud</a:t>
            </a:r>
          </a:p>
          <a:p>
            <a:pPr lvl="1"/>
            <a:r>
              <a:rPr lang="sv-SE" dirty="0"/>
              <a:t>Tullager</a:t>
            </a:r>
          </a:p>
          <a:p>
            <a:pPr lvl="2"/>
            <a:r>
              <a:rPr lang="sv-SE" dirty="0"/>
              <a:t>Varan förtullas in då den är såld</a:t>
            </a:r>
          </a:p>
          <a:p>
            <a:pPr lvl="2"/>
            <a:r>
              <a:rPr lang="sv-SE" dirty="0"/>
              <a:t>Varan transiteras till tredjeland </a:t>
            </a:r>
          </a:p>
          <a:p>
            <a:pPr lvl="1"/>
            <a:r>
              <a:rPr lang="sv-SE" dirty="0"/>
              <a:t>Distribution</a:t>
            </a:r>
          </a:p>
          <a:p>
            <a:pPr lvl="2"/>
            <a:endParaRPr lang="sv-SE" dirty="0"/>
          </a:p>
          <a:p>
            <a:pPr lvl="3"/>
            <a:endParaRPr lang="sv-SE" dirty="0"/>
          </a:p>
          <a:p>
            <a:pPr lvl="1"/>
            <a:endParaRPr lang="sv-SE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D30B3BC0-E3F5-4992-8718-A2835C90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sz="4000" dirty="0"/>
              <a:t>Sjötransporter transportsystem LCL Importprocessen sjö</a:t>
            </a:r>
          </a:p>
        </p:txBody>
      </p:sp>
    </p:spTree>
    <p:extLst>
      <p:ext uri="{BB962C8B-B14F-4D97-AF65-F5344CB8AC3E}">
        <p14:creationId xmlns:p14="http://schemas.microsoft.com/office/powerpoint/2010/main" val="179362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A436B30-F6D1-414D-93B1-D3CA4C90A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3" r="7858" b="-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2543FBC-4FBE-44CC-A945-F41186F85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000"/>
              <a:t>Distribution av LCL</a:t>
            </a:r>
          </a:p>
          <a:p>
            <a:pPr lvl="1"/>
            <a:r>
              <a:rPr lang="sv-SE" sz="2000"/>
              <a:t>Avtal styr</a:t>
            </a:r>
          </a:p>
          <a:p>
            <a:pPr lvl="1"/>
            <a:r>
              <a:rPr lang="sv-SE" sz="2000"/>
              <a:t>Inrikesdistribution </a:t>
            </a:r>
          </a:p>
          <a:p>
            <a:pPr lvl="2"/>
            <a:r>
              <a:rPr lang="sv-SE"/>
              <a:t>Inrikestransportör</a:t>
            </a:r>
            <a:r>
              <a:rPr lang="sv-SE" dirty="0"/>
              <a:t>/åkeri</a:t>
            </a:r>
          </a:p>
          <a:p>
            <a:pPr lvl="1"/>
            <a:r>
              <a:rPr lang="sv-SE" sz="2000"/>
              <a:t>Lokaldistribution</a:t>
            </a:r>
          </a:p>
          <a:p>
            <a:pPr lvl="2"/>
            <a:r>
              <a:rPr lang="sv-SE" dirty="0"/>
              <a:t>Lokaltransportör/åkeri</a:t>
            </a:r>
          </a:p>
          <a:p>
            <a:pPr lvl="1"/>
            <a:r>
              <a:rPr lang="sv-SE" sz="2000"/>
              <a:t>Kundservice</a:t>
            </a:r>
          </a:p>
          <a:p>
            <a:pPr lvl="2"/>
            <a:r>
              <a:rPr lang="sv-SE" dirty="0"/>
              <a:t>Tider</a:t>
            </a:r>
          </a:p>
          <a:p>
            <a:pPr lvl="2"/>
            <a:r>
              <a:rPr lang="sv-SE" dirty="0"/>
              <a:t>Leveransadresser</a:t>
            </a:r>
          </a:p>
          <a:p>
            <a:pPr lvl="2"/>
            <a:r>
              <a:rPr lang="sv-SE" dirty="0"/>
              <a:t>Mottagningsmöjligheter</a:t>
            </a:r>
          </a:p>
          <a:p>
            <a:pPr lvl="1"/>
            <a:endParaRPr lang="sv-SE" sz="2000"/>
          </a:p>
          <a:p>
            <a:pPr marL="457200" lvl="1" indent="0">
              <a:buNone/>
            </a:pPr>
            <a:endParaRPr lang="sv-SE" sz="200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0E9F1D3F-A846-4A4E-B7D4-AC962D7A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sz="4000" dirty="0"/>
              <a:t>Sjötransporter transportsystem LCL Importprocessen sjö</a:t>
            </a:r>
          </a:p>
        </p:txBody>
      </p:sp>
    </p:spTree>
    <p:extLst>
      <p:ext uri="{BB962C8B-B14F-4D97-AF65-F5344CB8AC3E}">
        <p14:creationId xmlns:p14="http://schemas.microsoft.com/office/powerpoint/2010/main" val="179708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F31B7CB-036A-4D4D-B5E6-C6C05507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96" y="84057"/>
            <a:ext cx="5024754" cy="1325563"/>
          </a:xfrm>
        </p:spPr>
        <p:txBody>
          <a:bodyPr>
            <a:noAutofit/>
          </a:bodyPr>
          <a:lstStyle/>
          <a:p>
            <a:r>
              <a:rPr lang="sv-SE" sz="3600" dirty="0"/>
              <a:t>Sjötransporter transportsystem LCL </a:t>
            </a:r>
            <a:br>
              <a:rPr lang="sv-SE" sz="3600" dirty="0"/>
            </a:br>
            <a:r>
              <a:rPr lang="sv-SE" sz="3600" dirty="0"/>
              <a:t>Exportprocessen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B5B5CE15-8BB2-4617-8E5E-83B03BB8D455}"/>
              </a:ext>
            </a:extLst>
          </p:cNvPr>
          <p:cNvSpPr/>
          <p:nvPr/>
        </p:nvSpPr>
        <p:spPr>
          <a:xfrm>
            <a:off x="0" y="3669665"/>
            <a:ext cx="1485900" cy="79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Upphämtning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4B753BE-C383-4747-A511-F255729A90DA}"/>
              </a:ext>
            </a:extLst>
          </p:cNvPr>
          <p:cNvSpPr/>
          <p:nvPr/>
        </p:nvSpPr>
        <p:spPr>
          <a:xfrm>
            <a:off x="1555750" y="3669665"/>
            <a:ext cx="1706880" cy="7924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Terminalhantering av godset </a:t>
            </a:r>
            <a:r>
              <a:rPr lang="sv-SE" dirty="0">
                <a:solidFill>
                  <a:schemeClr val="tx1"/>
                </a:solidFill>
              </a:rPr>
              <a:t>THC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90F1FC5-1F0F-4B39-90C2-A1F0E40AFC4C}"/>
              </a:ext>
            </a:extLst>
          </p:cNvPr>
          <p:cNvSpPr/>
          <p:nvPr/>
        </p:nvSpPr>
        <p:spPr>
          <a:xfrm>
            <a:off x="3319780" y="3669665"/>
            <a:ext cx="1579880" cy="7924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C29A5728-D354-4DBF-B405-DD8FBABB8145}"/>
              </a:ext>
            </a:extLst>
          </p:cNvPr>
          <p:cNvSpPr/>
          <p:nvPr/>
        </p:nvSpPr>
        <p:spPr>
          <a:xfrm>
            <a:off x="5049520" y="3669665"/>
            <a:ext cx="1894840" cy="792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Huvudfrakt Terminal/Terminal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89DAB1C1-8769-4AE5-B9F2-BC5F414F6538}"/>
              </a:ext>
            </a:extLst>
          </p:cNvPr>
          <p:cNvSpPr/>
          <p:nvPr/>
        </p:nvSpPr>
        <p:spPr>
          <a:xfrm>
            <a:off x="8818880" y="3669665"/>
            <a:ext cx="1579880" cy="7924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6BDF5832-45DA-4880-A6C2-4F8312B49284}"/>
              </a:ext>
            </a:extLst>
          </p:cNvPr>
          <p:cNvSpPr/>
          <p:nvPr/>
        </p:nvSpPr>
        <p:spPr>
          <a:xfrm>
            <a:off x="10513060" y="3669665"/>
            <a:ext cx="1579880" cy="792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Distribution</a:t>
            </a:r>
          </a:p>
        </p:txBody>
      </p:sp>
      <p:sp>
        <p:nvSpPr>
          <p:cNvPr id="12" name="Pil: höger 11">
            <a:extLst>
              <a:ext uri="{FF2B5EF4-FFF2-40B4-BE49-F238E27FC236}">
                <a16:creationId xmlns:a16="http://schemas.microsoft.com/office/drawing/2014/main" id="{4E377653-AA21-414E-BA95-E3248D2E63B1}"/>
              </a:ext>
            </a:extLst>
          </p:cNvPr>
          <p:cNvSpPr/>
          <p:nvPr/>
        </p:nvSpPr>
        <p:spPr>
          <a:xfrm>
            <a:off x="290196" y="2981355"/>
            <a:ext cx="11359515" cy="68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600" dirty="0"/>
              <a:t>Export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0DD9BB1F-7370-4ABC-9FA5-607A298EC09C}"/>
              </a:ext>
            </a:extLst>
          </p:cNvPr>
          <p:cNvSpPr/>
          <p:nvPr/>
        </p:nvSpPr>
        <p:spPr>
          <a:xfrm>
            <a:off x="8395301" y="1650883"/>
            <a:ext cx="2817656" cy="1011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Ankomstort/land </a:t>
            </a:r>
          </a:p>
          <a:p>
            <a:pPr algn="ctr"/>
            <a:r>
              <a:rPr lang="sv-SE" dirty="0"/>
              <a:t>ex BKK TH</a:t>
            </a:r>
          </a:p>
        </p:txBody>
      </p:sp>
      <p:sp>
        <p:nvSpPr>
          <p:cNvPr id="14" name="Ellips 13">
            <a:extLst>
              <a:ext uri="{FF2B5EF4-FFF2-40B4-BE49-F238E27FC236}">
                <a16:creationId xmlns:a16="http://schemas.microsoft.com/office/drawing/2014/main" id="{C5315B87-3378-4F5C-A3BF-2EF01DB1C718}"/>
              </a:ext>
            </a:extLst>
          </p:cNvPr>
          <p:cNvSpPr/>
          <p:nvPr/>
        </p:nvSpPr>
        <p:spPr>
          <a:xfrm>
            <a:off x="682829" y="1620999"/>
            <a:ext cx="3103008" cy="1011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Avgångsort/land ex GOT SE</a:t>
            </a:r>
          </a:p>
        </p:txBody>
      </p:sp>
      <p:sp>
        <p:nvSpPr>
          <p:cNvPr id="3" name="Pil: höger 2">
            <a:extLst>
              <a:ext uri="{FF2B5EF4-FFF2-40B4-BE49-F238E27FC236}">
                <a16:creationId xmlns:a16="http://schemas.microsoft.com/office/drawing/2014/main" id="{0309D3E5-E48C-4793-83BF-1296E3327B52}"/>
              </a:ext>
            </a:extLst>
          </p:cNvPr>
          <p:cNvSpPr/>
          <p:nvPr/>
        </p:nvSpPr>
        <p:spPr>
          <a:xfrm rot="5400000">
            <a:off x="4462026" y="675762"/>
            <a:ext cx="2825511" cy="195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/>
              <a:t>Hantering av container i avgångshamn och ankomsthamn </a:t>
            </a:r>
            <a:r>
              <a:rPr lang="sv-SE" dirty="0"/>
              <a:t>THC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ED25E337-4F8A-47C6-A558-85C125025229}"/>
              </a:ext>
            </a:extLst>
          </p:cNvPr>
          <p:cNvSpPr/>
          <p:nvPr/>
        </p:nvSpPr>
        <p:spPr>
          <a:xfrm>
            <a:off x="7028180" y="3667603"/>
            <a:ext cx="1706880" cy="7924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Terminalhantering av godset </a:t>
            </a:r>
            <a:r>
              <a:rPr lang="sv-SE" dirty="0">
                <a:solidFill>
                  <a:schemeClr val="tx1"/>
                </a:solidFill>
              </a:rPr>
              <a:t>THC 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57C9705B-40C6-482B-ABA0-6543F984D014}"/>
              </a:ext>
            </a:extLst>
          </p:cNvPr>
          <p:cNvSpPr txBox="1"/>
          <p:nvPr/>
        </p:nvSpPr>
        <p:spPr>
          <a:xfrm>
            <a:off x="838200" y="5951555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THC Terminal Handling Charge</a:t>
            </a:r>
          </a:p>
        </p:txBody>
      </p:sp>
      <p:sp>
        <p:nvSpPr>
          <p:cNvPr id="18" name="Pil: höger 17">
            <a:extLst>
              <a:ext uri="{FF2B5EF4-FFF2-40B4-BE49-F238E27FC236}">
                <a16:creationId xmlns:a16="http://schemas.microsoft.com/office/drawing/2014/main" id="{E4CFA140-98BD-4755-A256-FE508912642D}"/>
              </a:ext>
            </a:extLst>
          </p:cNvPr>
          <p:cNvSpPr/>
          <p:nvPr/>
        </p:nvSpPr>
        <p:spPr>
          <a:xfrm rot="16200000">
            <a:off x="4781183" y="4606814"/>
            <a:ext cx="2187196" cy="191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Forsling till och från avgång-ankomst hamn</a:t>
            </a:r>
          </a:p>
        </p:txBody>
      </p:sp>
    </p:spTree>
    <p:extLst>
      <p:ext uri="{BB962C8B-B14F-4D97-AF65-F5344CB8AC3E}">
        <p14:creationId xmlns:p14="http://schemas.microsoft.com/office/powerpoint/2010/main" val="390481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2" grpId="0" animBg="1"/>
      <p:bldP spid="14" grpId="0" animBg="1"/>
      <p:bldP spid="3" grpId="0" animBg="1"/>
      <p:bldP spid="16" grpId="0" animBg="1"/>
      <p:bldP spid="13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/>
        </p:nvSpPr>
        <p:spPr>
          <a:xfrm>
            <a:off x="5133125" y="2157406"/>
            <a:ext cx="1575636" cy="980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på terminal i Sverige</a:t>
            </a:r>
          </a:p>
        </p:txBody>
      </p:sp>
      <p:sp>
        <p:nvSpPr>
          <p:cNvPr id="4" name="Rektangel 3"/>
          <p:cNvSpPr/>
          <p:nvPr/>
        </p:nvSpPr>
        <p:spPr>
          <a:xfrm>
            <a:off x="3199777" y="5162456"/>
            <a:ext cx="1368152" cy="152407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New York</a:t>
            </a:r>
          </a:p>
        </p:txBody>
      </p:sp>
      <p:sp>
        <p:nvSpPr>
          <p:cNvPr id="5" name="Rektangel 4"/>
          <p:cNvSpPr/>
          <p:nvPr/>
        </p:nvSpPr>
        <p:spPr>
          <a:xfrm>
            <a:off x="5362604" y="5169323"/>
            <a:ext cx="1296144" cy="15320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Singapore</a:t>
            </a:r>
          </a:p>
        </p:txBody>
      </p:sp>
      <p:sp>
        <p:nvSpPr>
          <p:cNvPr id="6" name="Rektangel 5"/>
          <p:cNvSpPr/>
          <p:nvPr/>
        </p:nvSpPr>
        <p:spPr>
          <a:xfrm>
            <a:off x="7374642" y="5132753"/>
            <a:ext cx="1224136" cy="153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Sydney</a:t>
            </a:r>
          </a:p>
        </p:txBody>
      </p:sp>
      <p:cxnSp>
        <p:nvCxnSpPr>
          <p:cNvPr id="8" name="Rak pil 7"/>
          <p:cNvCxnSpPr>
            <a:cxnSpLocks/>
          </p:cNvCxnSpPr>
          <p:nvPr/>
        </p:nvCxnSpPr>
        <p:spPr>
          <a:xfrm flipH="1">
            <a:off x="4113440" y="4521591"/>
            <a:ext cx="556102" cy="505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pil 9"/>
          <p:cNvCxnSpPr>
            <a:cxnSpLocks/>
          </p:cNvCxnSpPr>
          <p:nvPr/>
        </p:nvCxnSpPr>
        <p:spPr>
          <a:xfrm>
            <a:off x="5832339" y="3176433"/>
            <a:ext cx="0" cy="380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pil 10"/>
          <p:cNvCxnSpPr>
            <a:cxnSpLocks/>
          </p:cNvCxnSpPr>
          <p:nvPr/>
        </p:nvCxnSpPr>
        <p:spPr>
          <a:xfrm>
            <a:off x="6983892" y="4461672"/>
            <a:ext cx="572761" cy="5482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159671ED-C7E8-4573-9001-3704DCAE530D}"/>
              </a:ext>
            </a:extLst>
          </p:cNvPr>
          <p:cNvSpPr/>
          <p:nvPr/>
        </p:nvSpPr>
        <p:spPr>
          <a:xfrm>
            <a:off x="1673782" y="1221212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1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23A39406-4D24-4E0C-A50F-9A06C038C8C0}"/>
              </a:ext>
            </a:extLst>
          </p:cNvPr>
          <p:cNvSpPr/>
          <p:nvPr/>
        </p:nvSpPr>
        <p:spPr>
          <a:xfrm>
            <a:off x="3376912" y="1215418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2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A63AB19F-804F-4BC6-BE66-E70CAA4C188E}"/>
              </a:ext>
            </a:extLst>
          </p:cNvPr>
          <p:cNvSpPr/>
          <p:nvPr/>
        </p:nvSpPr>
        <p:spPr>
          <a:xfrm>
            <a:off x="5133125" y="1215418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3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9B3F1348-B3E1-4F2A-A022-38F79A329200}"/>
              </a:ext>
            </a:extLst>
          </p:cNvPr>
          <p:cNvSpPr/>
          <p:nvPr/>
        </p:nvSpPr>
        <p:spPr>
          <a:xfrm>
            <a:off x="6847662" y="1215417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4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34DC68AF-831E-42A4-B0B6-4DAFB2480722}"/>
              </a:ext>
            </a:extLst>
          </p:cNvPr>
          <p:cNvSpPr/>
          <p:nvPr/>
        </p:nvSpPr>
        <p:spPr>
          <a:xfrm>
            <a:off x="8650202" y="1215417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5</a:t>
            </a:r>
          </a:p>
        </p:txBody>
      </p: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607A7D68-3DC3-45BD-8CE9-05C4E93CA263}"/>
              </a:ext>
            </a:extLst>
          </p:cNvPr>
          <p:cNvCxnSpPr/>
          <p:nvPr/>
        </p:nvCxnSpPr>
        <p:spPr>
          <a:xfrm>
            <a:off x="2735320" y="1967240"/>
            <a:ext cx="1563756" cy="62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k pilkoppling 18">
            <a:extLst>
              <a:ext uri="{FF2B5EF4-FFF2-40B4-BE49-F238E27FC236}">
                <a16:creationId xmlns:a16="http://schemas.microsoft.com/office/drawing/2014/main" id="{1E8490EA-4F68-490C-955D-BD39B64A02B0}"/>
              </a:ext>
            </a:extLst>
          </p:cNvPr>
          <p:cNvCxnSpPr>
            <a:cxnSpLocks/>
          </p:cNvCxnSpPr>
          <p:nvPr/>
        </p:nvCxnSpPr>
        <p:spPr>
          <a:xfrm>
            <a:off x="3972232" y="1811594"/>
            <a:ext cx="1063497" cy="46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C739070F-A1D0-4DB7-BB35-46868B7C6640}"/>
              </a:ext>
            </a:extLst>
          </p:cNvPr>
          <p:cNvCxnSpPr>
            <a:cxnSpLocks/>
          </p:cNvCxnSpPr>
          <p:nvPr/>
        </p:nvCxnSpPr>
        <p:spPr>
          <a:xfrm flipH="1">
            <a:off x="5832339" y="1764416"/>
            <a:ext cx="9777" cy="34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3EC2B38D-00BF-4D69-9EE5-2D51C25A069C}"/>
              </a:ext>
            </a:extLst>
          </p:cNvPr>
          <p:cNvCxnSpPr>
            <a:cxnSpLocks/>
          </p:cNvCxnSpPr>
          <p:nvPr/>
        </p:nvCxnSpPr>
        <p:spPr>
          <a:xfrm flipH="1">
            <a:off x="6983892" y="1849671"/>
            <a:ext cx="777466" cy="51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pilkoppling 28">
            <a:extLst>
              <a:ext uri="{FF2B5EF4-FFF2-40B4-BE49-F238E27FC236}">
                <a16:creationId xmlns:a16="http://schemas.microsoft.com/office/drawing/2014/main" id="{0F05A5CC-A090-4D25-91D4-69F47C0FB3AD}"/>
              </a:ext>
            </a:extLst>
          </p:cNvPr>
          <p:cNvCxnSpPr>
            <a:cxnSpLocks/>
          </p:cNvCxnSpPr>
          <p:nvPr/>
        </p:nvCxnSpPr>
        <p:spPr>
          <a:xfrm flipH="1">
            <a:off x="7387565" y="1923655"/>
            <a:ext cx="1675689" cy="90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ubrik 3">
            <a:extLst>
              <a:ext uri="{FF2B5EF4-FFF2-40B4-BE49-F238E27FC236}">
                <a16:creationId xmlns:a16="http://schemas.microsoft.com/office/drawing/2014/main" id="{F8DD0355-ECBD-4D88-A5A0-AAA72997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72"/>
            <a:ext cx="10515600" cy="1325563"/>
          </a:xfrm>
        </p:spPr>
        <p:txBody>
          <a:bodyPr>
            <a:noAutofit/>
          </a:bodyPr>
          <a:lstStyle/>
          <a:p>
            <a:r>
              <a:rPr lang="sv-SE" sz="3600" dirty="0"/>
              <a:t>Sjötransporter transportsystem LCL </a:t>
            </a:r>
            <a:br>
              <a:rPr lang="sv-SE" sz="3600" dirty="0"/>
            </a:br>
            <a:r>
              <a:rPr lang="sv-SE" sz="3600" dirty="0"/>
              <a:t>Exportprocessen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10EB2FDB-0E4E-4E7B-A169-2C69CFA66C3D}"/>
              </a:ext>
            </a:extLst>
          </p:cNvPr>
          <p:cNvSpPr/>
          <p:nvPr/>
        </p:nvSpPr>
        <p:spPr>
          <a:xfrm>
            <a:off x="5101147" y="3569896"/>
            <a:ext cx="1575636" cy="980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Terminal i Europa</a:t>
            </a:r>
          </a:p>
        </p:txBody>
      </p:sp>
      <p:cxnSp>
        <p:nvCxnSpPr>
          <p:cNvPr id="25" name="Rak pil 10">
            <a:extLst>
              <a:ext uri="{FF2B5EF4-FFF2-40B4-BE49-F238E27FC236}">
                <a16:creationId xmlns:a16="http://schemas.microsoft.com/office/drawing/2014/main" id="{E0DE84DE-5BBB-489E-96C7-7876D43C8E4F}"/>
              </a:ext>
            </a:extLst>
          </p:cNvPr>
          <p:cNvCxnSpPr>
            <a:cxnSpLocks/>
          </p:cNvCxnSpPr>
          <p:nvPr/>
        </p:nvCxnSpPr>
        <p:spPr>
          <a:xfrm>
            <a:off x="5975279" y="4542579"/>
            <a:ext cx="0" cy="5901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>
            <a:extLst>
              <a:ext uri="{FF2B5EF4-FFF2-40B4-BE49-F238E27FC236}">
                <a16:creationId xmlns:a16="http://schemas.microsoft.com/office/drawing/2014/main" id="{AA743057-79DA-4307-AA9E-97EDF392E7C2}"/>
              </a:ext>
            </a:extLst>
          </p:cNvPr>
          <p:cNvSpPr/>
          <p:nvPr/>
        </p:nvSpPr>
        <p:spPr>
          <a:xfrm>
            <a:off x="8265645" y="2879064"/>
            <a:ext cx="3210786" cy="13255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/>
                </a:solidFill>
              </a:rPr>
              <a:t>Globalaktör logistikaktör 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</a:rPr>
              <a:t>Enhetlig nätverk, egen verksamhet på samtliga platser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67AF399B-4EB8-41DC-B03A-C0A9B8E8F868}"/>
              </a:ext>
            </a:extLst>
          </p:cNvPr>
          <p:cNvSpPr/>
          <p:nvPr/>
        </p:nvSpPr>
        <p:spPr>
          <a:xfrm>
            <a:off x="1572769" y="3065707"/>
            <a:ext cx="1160907" cy="9081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Varuägare</a:t>
            </a:r>
          </a:p>
          <a:p>
            <a:pPr algn="ctr"/>
            <a:r>
              <a:rPr lang="sv-SE" sz="1350" dirty="0">
                <a:solidFill>
                  <a:schemeClr val="tx1"/>
                </a:solidFill>
              </a:rPr>
              <a:t>Avsändare</a:t>
            </a:r>
          </a:p>
          <a:p>
            <a:pPr algn="ctr"/>
            <a:r>
              <a:rPr lang="sv-SE" sz="1350" dirty="0">
                <a:solidFill>
                  <a:schemeClr val="tx1"/>
                </a:solidFill>
              </a:rPr>
              <a:t>Säljare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4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3B4236-2571-4134-BF92-F672613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LCL sjöprocessen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1FEEC0DE-1340-4E17-A101-58F23E59159E}"/>
              </a:ext>
            </a:extLst>
          </p:cNvPr>
          <p:cNvSpPr/>
          <p:nvPr/>
        </p:nvSpPr>
        <p:spPr>
          <a:xfrm>
            <a:off x="268574" y="2865309"/>
            <a:ext cx="1708879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Avsändaren/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Säljare</a:t>
            </a:r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9E2B9B0E-03AE-4363-8C35-D337AEF1CE82}"/>
              </a:ext>
            </a:extLst>
          </p:cNvPr>
          <p:cNvSpPr/>
          <p:nvPr/>
        </p:nvSpPr>
        <p:spPr>
          <a:xfrm>
            <a:off x="2096122" y="2992725"/>
            <a:ext cx="1275415" cy="6595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Bokar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E49FF0DB-615B-4728-97E2-BC96C0F47448}"/>
              </a:ext>
            </a:extLst>
          </p:cNvPr>
          <p:cNvSpPr/>
          <p:nvPr/>
        </p:nvSpPr>
        <p:spPr>
          <a:xfrm>
            <a:off x="3490206" y="2867497"/>
            <a:ext cx="176884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Speditör/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Logistikföretag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26476F69-780B-44DD-8229-61CC62B6B9FF}"/>
              </a:ext>
            </a:extLst>
          </p:cNvPr>
          <p:cNvSpPr/>
          <p:nvPr/>
        </p:nvSpPr>
        <p:spPr>
          <a:xfrm>
            <a:off x="5801193" y="1560856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Rederi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2473FE27-D6CF-4D4E-BBD6-9F0414E1A6B5}"/>
              </a:ext>
            </a:extLst>
          </p:cNvPr>
          <p:cNvSpPr/>
          <p:nvPr/>
        </p:nvSpPr>
        <p:spPr>
          <a:xfrm>
            <a:off x="10095878" y="2747436"/>
            <a:ext cx="18562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Mottagaren/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Köpare/importör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971E778-9C73-4CB6-BC5F-978CB9474067}"/>
              </a:ext>
            </a:extLst>
          </p:cNvPr>
          <p:cNvSpPr/>
          <p:nvPr/>
        </p:nvSpPr>
        <p:spPr>
          <a:xfrm>
            <a:off x="7901066" y="2737893"/>
            <a:ext cx="176884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Speditör/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Logistikföretag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267960DF-E342-4101-A052-DD904CD01EDF}"/>
              </a:ext>
            </a:extLst>
          </p:cNvPr>
          <p:cNvSpPr/>
          <p:nvPr/>
        </p:nvSpPr>
        <p:spPr>
          <a:xfrm>
            <a:off x="5826178" y="2759172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Upphämtning/ Åkeri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F16F3BC-7864-4FDD-ACF1-A5D87C12675D}"/>
              </a:ext>
            </a:extLst>
          </p:cNvPr>
          <p:cNvSpPr/>
          <p:nvPr/>
        </p:nvSpPr>
        <p:spPr>
          <a:xfrm>
            <a:off x="5862714" y="3737118"/>
            <a:ext cx="1708879" cy="5496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Tull/Transitering</a:t>
            </a:r>
          </a:p>
        </p:txBody>
      </p:sp>
      <p:sp>
        <p:nvSpPr>
          <p:cNvPr id="22" name="Pil: högerböjd 21">
            <a:extLst>
              <a:ext uri="{FF2B5EF4-FFF2-40B4-BE49-F238E27FC236}">
                <a16:creationId xmlns:a16="http://schemas.microsoft.com/office/drawing/2014/main" id="{CC82628F-CA0F-4CD6-832D-5D6DD827B998}"/>
              </a:ext>
            </a:extLst>
          </p:cNvPr>
          <p:cNvSpPr/>
          <p:nvPr/>
        </p:nvSpPr>
        <p:spPr>
          <a:xfrm rot="16200000">
            <a:off x="5537377" y="2022182"/>
            <a:ext cx="2116594" cy="57262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287C8BAB-F7D1-4B1A-880C-2A19CAE0AC31}"/>
              </a:ext>
            </a:extLst>
          </p:cNvPr>
          <p:cNvSpPr/>
          <p:nvPr/>
        </p:nvSpPr>
        <p:spPr>
          <a:xfrm>
            <a:off x="5581337" y="6061074"/>
            <a:ext cx="1314763" cy="43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Avisering</a:t>
            </a:r>
          </a:p>
        </p:txBody>
      </p:sp>
      <p:sp>
        <p:nvSpPr>
          <p:cNvPr id="26" name="Pil: nedåtböjd 25">
            <a:extLst>
              <a:ext uri="{FF2B5EF4-FFF2-40B4-BE49-F238E27FC236}">
                <a16:creationId xmlns:a16="http://schemas.microsoft.com/office/drawing/2014/main" id="{1F38D5BA-5311-444A-9F3D-04023C4F9A87}"/>
              </a:ext>
            </a:extLst>
          </p:cNvPr>
          <p:cNvSpPr/>
          <p:nvPr/>
        </p:nvSpPr>
        <p:spPr>
          <a:xfrm>
            <a:off x="8785486" y="1558023"/>
            <a:ext cx="2344711" cy="100209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CB908076-1971-4CFE-94ED-13E3DDC02D5D}"/>
              </a:ext>
            </a:extLst>
          </p:cNvPr>
          <p:cNvSpPr/>
          <p:nvPr/>
        </p:nvSpPr>
        <p:spPr>
          <a:xfrm>
            <a:off x="8785486" y="1062282"/>
            <a:ext cx="2148592" cy="4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Avisering</a:t>
            </a:r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5FD4A73D-DFD9-4301-93CF-836AB1233775}"/>
              </a:ext>
            </a:extLst>
          </p:cNvPr>
          <p:cNvSpPr/>
          <p:nvPr/>
        </p:nvSpPr>
        <p:spPr>
          <a:xfrm>
            <a:off x="8492396" y="4647761"/>
            <a:ext cx="1708879" cy="6891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Tull/Transitering</a:t>
            </a:r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E1E0A072-8B5B-4E50-A6A6-90F40E1EB747}"/>
              </a:ext>
            </a:extLst>
          </p:cNvPr>
          <p:cNvSpPr/>
          <p:nvPr/>
        </p:nvSpPr>
        <p:spPr>
          <a:xfrm>
            <a:off x="10451967" y="3720385"/>
            <a:ext cx="1356458" cy="5831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Rederi</a:t>
            </a:r>
          </a:p>
        </p:txBody>
      </p:sp>
      <p:sp>
        <p:nvSpPr>
          <p:cNvPr id="39" name="Rektangel 38">
            <a:extLst>
              <a:ext uri="{FF2B5EF4-FFF2-40B4-BE49-F238E27FC236}">
                <a16:creationId xmlns:a16="http://schemas.microsoft.com/office/drawing/2014/main" id="{175B7423-9A2E-4815-B92D-83D1BECD0847}"/>
              </a:ext>
            </a:extLst>
          </p:cNvPr>
          <p:cNvSpPr/>
          <p:nvPr/>
        </p:nvSpPr>
        <p:spPr>
          <a:xfrm>
            <a:off x="311156" y="5779163"/>
            <a:ext cx="17088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Mottagaren/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Köpare</a:t>
            </a:r>
          </a:p>
        </p:txBody>
      </p:sp>
      <p:sp>
        <p:nvSpPr>
          <p:cNvPr id="40" name="Pil: höger 39">
            <a:extLst>
              <a:ext uri="{FF2B5EF4-FFF2-40B4-BE49-F238E27FC236}">
                <a16:creationId xmlns:a16="http://schemas.microsoft.com/office/drawing/2014/main" id="{4C634C22-8F4C-4466-9B57-5D5CB91D6A56}"/>
              </a:ext>
            </a:extLst>
          </p:cNvPr>
          <p:cNvSpPr/>
          <p:nvPr/>
        </p:nvSpPr>
        <p:spPr>
          <a:xfrm rot="4418828">
            <a:off x="245131" y="4473299"/>
            <a:ext cx="1840930" cy="6595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Bekräftar bokning</a:t>
            </a:r>
          </a:p>
        </p:txBody>
      </p:sp>
      <p:sp>
        <p:nvSpPr>
          <p:cNvPr id="9" name="Pil: vänster 8">
            <a:extLst>
              <a:ext uri="{FF2B5EF4-FFF2-40B4-BE49-F238E27FC236}">
                <a16:creationId xmlns:a16="http://schemas.microsoft.com/office/drawing/2014/main" id="{D6B4E317-A6EF-4685-9A00-E002CFBE706E}"/>
              </a:ext>
            </a:extLst>
          </p:cNvPr>
          <p:cNvSpPr/>
          <p:nvPr/>
        </p:nvSpPr>
        <p:spPr>
          <a:xfrm>
            <a:off x="1876897" y="2088335"/>
            <a:ext cx="2648883" cy="635410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Bekräftar bokning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922F43EA-E4C7-4DD7-ADC2-00D00F69C0A0}"/>
              </a:ext>
            </a:extLst>
          </p:cNvPr>
          <p:cNvSpPr/>
          <p:nvPr/>
        </p:nvSpPr>
        <p:spPr>
          <a:xfrm>
            <a:off x="268574" y="2837517"/>
            <a:ext cx="1811113" cy="9273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Flera avsändare/</a:t>
            </a:r>
          </a:p>
          <a:p>
            <a:pPr algn="ctr"/>
            <a:r>
              <a:rPr lang="sv-SE" dirty="0">
                <a:solidFill>
                  <a:schemeClr val="bg1"/>
                </a:solidFill>
              </a:rPr>
              <a:t>säljare/</a:t>
            </a:r>
          </a:p>
          <a:p>
            <a:pPr algn="ctr"/>
            <a:r>
              <a:rPr lang="sv-SE" dirty="0">
                <a:solidFill>
                  <a:schemeClr val="bg1"/>
                </a:solidFill>
              </a:rPr>
              <a:t>exportörer</a:t>
            </a:r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1B71C63E-14DD-425D-90BC-9CC0C4AF16D6}"/>
              </a:ext>
            </a:extLst>
          </p:cNvPr>
          <p:cNvSpPr/>
          <p:nvPr/>
        </p:nvSpPr>
        <p:spPr>
          <a:xfrm>
            <a:off x="5817471" y="2777356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 Åkeri från godsterminal till hamn</a:t>
            </a:r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15208857-027C-43F0-8109-9F870737DB6C}"/>
              </a:ext>
            </a:extLst>
          </p:cNvPr>
          <p:cNvSpPr/>
          <p:nvPr/>
        </p:nvSpPr>
        <p:spPr>
          <a:xfrm>
            <a:off x="10275757" y="4433760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Åkeri från hamn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till godsterminal</a:t>
            </a:r>
          </a:p>
        </p:txBody>
      </p:sp>
      <p:sp>
        <p:nvSpPr>
          <p:cNvPr id="38" name="Rektangel 37">
            <a:extLst>
              <a:ext uri="{FF2B5EF4-FFF2-40B4-BE49-F238E27FC236}">
                <a16:creationId xmlns:a16="http://schemas.microsoft.com/office/drawing/2014/main" id="{0225F59F-3998-4A7F-A407-6048ABDCFAF1}"/>
              </a:ext>
            </a:extLst>
          </p:cNvPr>
          <p:cNvSpPr/>
          <p:nvPr/>
        </p:nvSpPr>
        <p:spPr>
          <a:xfrm>
            <a:off x="5826177" y="190414"/>
            <a:ext cx="1993848" cy="10683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Inrikestransport från avsändaren/säljare/exportör</a:t>
            </a:r>
          </a:p>
        </p:txBody>
      </p:sp>
      <p:sp>
        <p:nvSpPr>
          <p:cNvPr id="41" name="Rektangel 40">
            <a:extLst>
              <a:ext uri="{FF2B5EF4-FFF2-40B4-BE49-F238E27FC236}">
                <a16:creationId xmlns:a16="http://schemas.microsoft.com/office/drawing/2014/main" id="{B044A8AC-7CD1-4AF3-BCBC-3B3FA94B874C}"/>
              </a:ext>
            </a:extLst>
          </p:cNvPr>
          <p:cNvSpPr/>
          <p:nvPr/>
        </p:nvSpPr>
        <p:spPr>
          <a:xfrm>
            <a:off x="6969061" y="5584181"/>
            <a:ext cx="2755213" cy="12021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Inrikestransporter 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till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mottagare/köpare/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importörer</a:t>
            </a:r>
          </a:p>
        </p:txBody>
      </p:sp>
      <p:sp>
        <p:nvSpPr>
          <p:cNvPr id="42" name="Pil: u-sväng 41">
            <a:extLst>
              <a:ext uri="{FF2B5EF4-FFF2-40B4-BE49-F238E27FC236}">
                <a16:creationId xmlns:a16="http://schemas.microsoft.com/office/drawing/2014/main" id="{9884898B-AB06-43D3-8975-540419CDFE0C}"/>
              </a:ext>
            </a:extLst>
          </p:cNvPr>
          <p:cNvSpPr/>
          <p:nvPr/>
        </p:nvSpPr>
        <p:spPr>
          <a:xfrm>
            <a:off x="368259" y="1512427"/>
            <a:ext cx="4731140" cy="1111975"/>
          </a:xfrm>
          <a:prstGeom prst="utur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VGM Vikt intyg från varje avsändare</a:t>
            </a:r>
          </a:p>
        </p:txBody>
      </p:sp>
      <p:sp>
        <p:nvSpPr>
          <p:cNvPr id="43" name="Rektangel 42">
            <a:extLst>
              <a:ext uri="{FF2B5EF4-FFF2-40B4-BE49-F238E27FC236}">
                <a16:creationId xmlns:a16="http://schemas.microsoft.com/office/drawing/2014/main" id="{2FDB4129-A97D-46B2-95B8-0FF571A6C4C8}"/>
              </a:ext>
            </a:extLst>
          </p:cNvPr>
          <p:cNvSpPr/>
          <p:nvPr/>
        </p:nvSpPr>
        <p:spPr>
          <a:xfrm>
            <a:off x="5862714" y="4422556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Instruktion/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lastning godsterminal</a:t>
            </a:r>
          </a:p>
        </p:txBody>
      </p:sp>
      <p:sp>
        <p:nvSpPr>
          <p:cNvPr id="44" name="Pil: höger 43">
            <a:extLst>
              <a:ext uri="{FF2B5EF4-FFF2-40B4-BE49-F238E27FC236}">
                <a16:creationId xmlns:a16="http://schemas.microsoft.com/office/drawing/2014/main" id="{043FE02D-9D1A-4459-B645-767ADC0F6537}"/>
              </a:ext>
            </a:extLst>
          </p:cNvPr>
          <p:cNvSpPr/>
          <p:nvPr/>
        </p:nvSpPr>
        <p:spPr>
          <a:xfrm rot="19953574">
            <a:off x="4456662" y="2165383"/>
            <a:ext cx="1424262" cy="501018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 VGM Intyg</a:t>
            </a:r>
          </a:p>
        </p:txBody>
      </p:sp>
      <p:sp>
        <p:nvSpPr>
          <p:cNvPr id="45" name="Pil: höger 44">
            <a:extLst>
              <a:ext uri="{FF2B5EF4-FFF2-40B4-BE49-F238E27FC236}">
                <a16:creationId xmlns:a16="http://schemas.microsoft.com/office/drawing/2014/main" id="{6224A00C-0220-48B0-90BC-16C66B2CCAA5}"/>
              </a:ext>
            </a:extLst>
          </p:cNvPr>
          <p:cNvSpPr/>
          <p:nvPr/>
        </p:nvSpPr>
        <p:spPr>
          <a:xfrm>
            <a:off x="2218249" y="5965881"/>
            <a:ext cx="3242383" cy="659568"/>
          </a:xfrm>
          <a:prstGeom prst="rightArrow">
            <a:avLst/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Avgång/Skeppning </a:t>
            </a:r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5E8CC07A-7BB1-4423-8ADF-C72EB37E77B8}"/>
              </a:ext>
            </a:extLst>
          </p:cNvPr>
          <p:cNvSpPr/>
          <p:nvPr/>
        </p:nvSpPr>
        <p:spPr>
          <a:xfrm>
            <a:off x="10071057" y="2729223"/>
            <a:ext cx="1881100" cy="9437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Flera mottagare/</a:t>
            </a:r>
          </a:p>
          <a:p>
            <a:pPr algn="ctr"/>
            <a:r>
              <a:rPr lang="sv-SE" dirty="0">
                <a:solidFill>
                  <a:schemeClr val="bg1"/>
                </a:solidFill>
              </a:rPr>
              <a:t>köpare/</a:t>
            </a:r>
          </a:p>
          <a:p>
            <a:pPr algn="ctr"/>
            <a:r>
              <a:rPr lang="sv-SE" dirty="0">
                <a:solidFill>
                  <a:schemeClr val="bg1"/>
                </a:solidFill>
              </a:rPr>
              <a:t>importörer</a:t>
            </a:r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5307DCE6-B727-4CB8-831C-187E5E9643E7}"/>
              </a:ext>
            </a:extLst>
          </p:cNvPr>
          <p:cNvSpPr/>
          <p:nvPr/>
        </p:nvSpPr>
        <p:spPr>
          <a:xfrm>
            <a:off x="9800671" y="5707397"/>
            <a:ext cx="2344711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Instruktion/lossning godsterminal</a:t>
            </a:r>
          </a:p>
        </p:txBody>
      </p:sp>
    </p:spTree>
    <p:extLst>
      <p:ext uri="{BB962C8B-B14F-4D97-AF65-F5344CB8AC3E}">
        <p14:creationId xmlns:p14="http://schemas.microsoft.com/office/powerpoint/2010/main" val="177630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6" grpId="0" animBg="1"/>
      <p:bldP spid="39" grpId="0" animBg="1"/>
      <p:bldP spid="40" grpId="0" animBg="1"/>
      <p:bldP spid="9" grpId="0" animBg="1"/>
      <p:bldP spid="31" grpId="0" animBg="1"/>
      <p:bldP spid="34" grpId="0" animBg="1"/>
      <p:bldP spid="35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/>
        </p:nvSpPr>
        <p:spPr>
          <a:xfrm>
            <a:off x="5133125" y="2157406"/>
            <a:ext cx="1575636" cy="980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på terminal i Sverige</a:t>
            </a:r>
          </a:p>
        </p:txBody>
      </p:sp>
      <p:sp>
        <p:nvSpPr>
          <p:cNvPr id="4" name="Rektangel 3"/>
          <p:cNvSpPr/>
          <p:nvPr/>
        </p:nvSpPr>
        <p:spPr>
          <a:xfrm>
            <a:off x="3199777" y="5162456"/>
            <a:ext cx="1368152" cy="152407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New York</a:t>
            </a:r>
          </a:p>
        </p:txBody>
      </p:sp>
      <p:sp>
        <p:nvSpPr>
          <p:cNvPr id="5" name="Rektangel 4"/>
          <p:cNvSpPr/>
          <p:nvPr/>
        </p:nvSpPr>
        <p:spPr>
          <a:xfrm>
            <a:off x="5362604" y="5169323"/>
            <a:ext cx="1296144" cy="15320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Singapore</a:t>
            </a:r>
          </a:p>
        </p:txBody>
      </p:sp>
      <p:sp>
        <p:nvSpPr>
          <p:cNvPr id="6" name="Rektangel 5"/>
          <p:cNvSpPr/>
          <p:nvPr/>
        </p:nvSpPr>
        <p:spPr>
          <a:xfrm>
            <a:off x="7374642" y="5132753"/>
            <a:ext cx="1224136" cy="153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Sydney</a:t>
            </a:r>
          </a:p>
        </p:txBody>
      </p:sp>
      <p:cxnSp>
        <p:nvCxnSpPr>
          <p:cNvPr id="8" name="Rak pil 7"/>
          <p:cNvCxnSpPr>
            <a:cxnSpLocks/>
          </p:cNvCxnSpPr>
          <p:nvPr/>
        </p:nvCxnSpPr>
        <p:spPr>
          <a:xfrm flipH="1">
            <a:off x="4113440" y="4521591"/>
            <a:ext cx="556102" cy="505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pil 9"/>
          <p:cNvCxnSpPr>
            <a:cxnSpLocks/>
          </p:cNvCxnSpPr>
          <p:nvPr/>
        </p:nvCxnSpPr>
        <p:spPr>
          <a:xfrm>
            <a:off x="5832339" y="3176433"/>
            <a:ext cx="0" cy="380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pil 10"/>
          <p:cNvCxnSpPr>
            <a:cxnSpLocks/>
          </p:cNvCxnSpPr>
          <p:nvPr/>
        </p:nvCxnSpPr>
        <p:spPr>
          <a:xfrm>
            <a:off x="6983892" y="4461672"/>
            <a:ext cx="572761" cy="5482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159671ED-C7E8-4573-9001-3704DCAE530D}"/>
              </a:ext>
            </a:extLst>
          </p:cNvPr>
          <p:cNvSpPr/>
          <p:nvPr/>
        </p:nvSpPr>
        <p:spPr>
          <a:xfrm>
            <a:off x="1673782" y="1221212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1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23A39406-4D24-4E0C-A50F-9A06C038C8C0}"/>
              </a:ext>
            </a:extLst>
          </p:cNvPr>
          <p:cNvSpPr/>
          <p:nvPr/>
        </p:nvSpPr>
        <p:spPr>
          <a:xfrm>
            <a:off x="3376912" y="1215418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2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A63AB19F-804F-4BC6-BE66-E70CAA4C188E}"/>
              </a:ext>
            </a:extLst>
          </p:cNvPr>
          <p:cNvSpPr/>
          <p:nvPr/>
        </p:nvSpPr>
        <p:spPr>
          <a:xfrm>
            <a:off x="5133125" y="1215418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3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9B3F1348-B3E1-4F2A-A022-38F79A329200}"/>
              </a:ext>
            </a:extLst>
          </p:cNvPr>
          <p:cNvSpPr/>
          <p:nvPr/>
        </p:nvSpPr>
        <p:spPr>
          <a:xfrm>
            <a:off x="6847662" y="1215417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4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34DC68AF-831E-42A4-B0B6-4DAFB2480722}"/>
              </a:ext>
            </a:extLst>
          </p:cNvPr>
          <p:cNvSpPr/>
          <p:nvPr/>
        </p:nvSpPr>
        <p:spPr>
          <a:xfrm>
            <a:off x="8650202" y="1215417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5</a:t>
            </a:r>
          </a:p>
        </p:txBody>
      </p: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607A7D68-3DC3-45BD-8CE9-05C4E93CA263}"/>
              </a:ext>
            </a:extLst>
          </p:cNvPr>
          <p:cNvCxnSpPr/>
          <p:nvPr/>
        </p:nvCxnSpPr>
        <p:spPr>
          <a:xfrm>
            <a:off x="2735320" y="1967240"/>
            <a:ext cx="1563756" cy="62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k pilkoppling 18">
            <a:extLst>
              <a:ext uri="{FF2B5EF4-FFF2-40B4-BE49-F238E27FC236}">
                <a16:creationId xmlns:a16="http://schemas.microsoft.com/office/drawing/2014/main" id="{1E8490EA-4F68-490C-955D-BD39B64A02B0}"/>
              </a:ext>
            </a:extLst>
          </p:cNvPr>
          <p:cNvCxnSpPr>
            <a:cxnSpLocks/>
          </p:cNvCxnSpPr>
          <p:nvPr/>
        </p:nvCxnSpPr>
        <p:spPr>
          <a:xfrm>
            <a:off x="3972232" y="1811594"/>
            <a:ext cx="1063497" cy="46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C739070F-A1D0-4DB7-BB35-46868B7C6640}"/>
              </a:ext>
            </a:extLst>
          </p:cNvPr>
          <p:cNvCxnSpPr>
            <a:cxnSpLocks/>
          </p:cNvCxnSpPr>
          <p:nvPr/>
        </p:nvCxnSpPr>
        <p:spPr>
          <a:xfrm flipH="1">
            <a:off x="5832339" y="1764416"/>
            <a:ext cx="9777" cy="34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3EC2B38D-00BF-4D69-9EE5-2D51C25A069C}"/>
              </a:ext>
            </a:extLst>
          </p:cNvPr>
          <p:cNvCxnSpPr>
            <a:cxnSpLocks/>
          </p:cNvCxnSpPr>
          <p:nvPr/>
        </p:nvCxnSpPr>
        <p:spPr>
          <a:xfrm flipH="1">
            <a:off x="6983892" y="1849671"/>
            <a:ext cx="777466" cy="51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pilkoppling 28">
            <a:extLst>
              <a:ext uri="{FF2B5EF4-FFF2-40B4-BE49-F238E27FC236}">
                <a16:creationId xmlns:a16="http://schemas.microsoft.com/office/drawing/2014/main" id="{0F05A5CC-A090-4D25-91D4-69F47C0FB3AD}"/>
              </a:ext>
            </a:extLst>
          </p:cNvPr>
          <p:cNvCxnSpPr>
            <a:cxnSpLocks/>
          </p:cNvCxnSpPr>
          <p:nvPr/>
        </p:nvCxnSpPr>
        <p:spPr>
          <a:xfrm flipH="1">
            <a:off x="7387565" y="1923655"/>
            <a:ext cx="1675689" cy="90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ubrik 3">
            <a:extLst>
              <a:ext uri="{FF2B5EF4-FFF2-40B4-BE49-F238E27FC236}">
                <a16:creationId xmlns:a16="http://schemas.microsoft.com/office/drawing/2014/main" id="{F8DD0355-ECBD-4D88-A5A0-AAA72997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72"/>
            <a:ext cx="10515600" cy="1325563"/>
          </a:xfrm>
        </p:spPr>
        <p:txBody>
          <a:bodyPr>
            <a:noAutofit/>
          </a:bodyPr>
          <a:lstStyle/>
          <a:p>
            <a:r>
              <a:rPr lang="sv-SE" sz="3600" dirty="0"/>
              <a:t>Sjötransporter transportsystem LCL </a:t>
            </a:r>
            <a:br>
              <a:rPr lang="sv-SE" sz="3600" dirty="0"/>
            </a:br>
            <a:r>
              <a:rPr lang="sv-SE" sz="3600" dirty="0"/>
              <a:t>Exportprocessen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10EB2FDB-0E4E-4E7B-A169-2C69CFA66C3D}"/>
              </a:ext>
            </a:extLst>
          </p:cNvPr>
          <p:cNvSpPr/>
          <p:nvPr/>
        </p:nvSpPr>
        <p:spPr>
          <a:xfrm>
            <a:off x="5101147" y="3569896"/>
            <a:ext cx="1575636" cy="980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Terminal i Europa</a:t>
            </a:r>
          </a:p>
        </p:txBody>
      </p:sp>
      <p:cxnSp>
        <p:nvCxnSpPr>
          <p:cNvPr id="25" name="Rak pil 10">
            <a:extLst>
              <a:ext uri="{FF2B5EF4-FFF2-40B4-BE49-F238E27FC236}">
                <a16:creationId xmlns:a16="http://schemas.microsoft.com/office/drawing/2014/main" id="{E0DE84DE-5BBB-489E-96C7-7876D43C8E4F}"/>
              </a:ext>
            </a:extLst>
          </p:cNvPr>
          <p:cNvCxnSpPr>
            <a:cxnSpLocks/>
          </p:cNvCxnSpPr>
          <p:nvPr/>
        </p:nvCxnSpPr>
        <p:spPr>
          <a:xfrm>
            <a:off x="5975279" y="4542579"/>
            <a:ext cx="0" cy="5901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>
            <a:extLst>
              <a:ext uri="{FF2B5EF4-FFF2-40B4-BE49-F238E27FC236}">
                <a16:creationId xmlns:a16="http://schemas.microsoft.com/office/drawing/2014/main" id="{AA743057-79DA-4307-AA9E-97EDF392E7C2}"/>
              </a:ext>
            </a:extLst>
          </p:cNvPr>
          <p:cNvSpPr/>
          <p:nvPr/>
        </p:nvSpPr>
        <p:spPr>
          <a:xfrm>
            <a:off x="8265645" y="2879064"/>
            <a:ext cx="3210786" cy="13255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/>
                </a:solidFill>
              </a:rPr>
              <a:t>Globalaktör logistikaktör 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</a:rPr>
              <a:t>Enhetlig nätverk, egen verksamhet på samtliga platser</a:t>
            </a:r>
          </a:p>
        </p:txBody>
      </p:sp>
      <p:sp>
        <p:nvSpPr>
          <p:cNvPr id="2" name="Multiplikationstecken 1">
            <a:extLst>
              <a:ext uri="{FF2B5EF4-FFF2-40B4-BE49-F238E27FC236}">
                <a16:creationId xmlns:a16="http://schemas.microsoft.com/office/drawing/2014/main" id="{E4A9710B-7118-4C3E-9EAC-E1428958C000}"/>
              </a:ext>
            </a:extLst>
          </p:cNvPr>
          <p:cNvSpPr/>
          <p:nvPr/>
        </p:nvSpPr>
        <p:spPr>
          <a:xfrm>
            <a:off x="5133125" y="3550306"/>
            <a:ext cx="1417983" cy="100058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82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En bild som visar himmel, utomhus&#10;&#10;Beskrivning genererad med mycket hög exakthet">
            <a:extLst>
              <a:ext uri="{FF2B5EF4-FFF2-40B4-BE49-F238E27FC236}">
                <a16:creationId xmlns:a16="http://schemas.microsoft.com/office/drawing/2014/main" id="{A30170E8-811A-42F5-9330-3C9640A9D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6" r="7090" b="3"/>
          <a:stretch/>
        </p:blipFill>
        <p:spPr>
          <a:xfrm>
            <a:off x="799188" y="1904281"/>
            <a:ext cx="3374810" cy="4272681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C35AD9DC-D78F-4053-9E4B-6E3B99F9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NVOCC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EEDEABA7-E672-45D1-8003-CAF941903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1825625"/>
            <a:ext cx="6717792" cy="4351338"/>
          </a:xfrm>
        </p:spPr>
        <p:txBody>
          <a:bodyPr>
            <a:normAutofit/>
          </a:bodyPr>
          <a:lstStyle/>
          <a:p>
            <a:r>
              <a:rPr lang="sv-SE" sz="2400" dirty="0"/>
              <a:t>Non Vessel Operating Common Carrier</a:t>
            </a:r>
          </a:p>
          <a:p>
            <a:pPr lvl="1"/>
            <a:r>
              <a:rPr lang="sv-SE" dirty="0"/>
              <a:t>Samlastningsspeditör</a:t>
            </a:r>
          </a:p>
          <a:p>
            <a:r>
              <a:rPr lang="sv-SE" sz="2400" dirty="0"/>
              <a:t>Världen är stor</a:t>
            </a:r>
          </a:p>
          <a:p>
            <a:pPr lvl="1"/>
            <a:r>
              <a:rPr lang="sv-SE" dirty="0"/>
              <a:t>Ingen speditör klarar att ha samlastning till alla världens destinationer</a:t>
            </a:r>
          </a:p>
          <a:p>
            <a:r>
              <a:rPr lang="sv-SE" sz="2400" dirty="0"/>
              <a:t>Många logistikaktörer erbjuder LCL </a:t>
            </a:r>
          </a:p>
          <a:p>
            <a:pPr lvl="1"/>
            <a:r>
              <a:rPr lang="sv-SE" sz="2000" dirty="0"/>
              <a:t>Men lastar ingen egen container</a:t>
            </a:r>
          </a:p>
          <a:p>
            <a:pPr lvl="1"/>
            <a:r>
              <a:rPr lang="sv-SE" sz="2000" dirty="0"/>
              <a:t>De använder en underleverantör</a:t>
            </a:r>
          </a:p>
          <a:p>
            <a:pPr lvl="1"/>
            <a:r>
              <a:rPr lang="sv-SE" sz="2000" dirty="0"/>
              <a:t>NVOCC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7991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text&#10;&#10;Beskrivning genererad med hög exakthet">
            <a:extLst>
              <a:ext uri="{FF2B5EF4-FFF2-40B4-BE49-F238E27FC236}">
                <a16:creationId xmlns:a16="http://schemas.microsoft.com/office/drawing/2014/main" id="{ADB5792F-F507-45DE-9B9B-44804C9EE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0" r="15136" b="2"/>
          <a:stretch/>
        </p:blipFill>
        <p:spPr>
          <a:xfrm>
            <a:off x="467718" y="1690688"/>
            <a:ext cx="337481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E8B5AD0-D017-42A8-9C1E-4755BCB2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NVOCC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A2522CE-5D02-4266-BBA0-8D3BA0D4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2528" y="1360170"/>
            <a:ext cx="5314992" cy="5052384"/>
          </a:xfrm>
        </p:spPr>
        <p:txBody>
          <a:bodyPr>
            <a:normAutofit fontScale="92500" lnSpcReduction="10000"/>
          </a:bodyPr>
          <a:lstStyle/>
          <a:p>
            <a:r>
              <a:rPr lang="sv-SE" sz="2400" dirty="0"/>
              <a:t>NVOCC</a:t>
            </a:r>
          </a:p>
          <a:p>
            <a:pPr lvl="1"/>
            <a:r>
              <a:rPr lang="sv-SE" dirty="0"/>
              <a:t>Jobbar i nätverk</a:t>
            </a:r>
          </a:p>
          <a:p>
            <a:pPr lvl="1"/>
            <a:r>
              <a:rPr lang="sv-SE" dirty="0"/>
              <a:t>Fristående företag med lokal förankring</a:t>
            </a:r>
          </a:p>
          <a:p>
            <a:r>
              <a:rPr lang="sv-SE" sz="2200" dirty="0"/>
              <a:t>Nätverk</a:t>
            </a:r>
          </a:p>
          <a:p>
            <a:pPr lvl="1"/>
            <a:r>
              <a:rPr lang="sv-SE" sz="2200" dirty="0"/>
              <a:t>Samverkar kring volymer</a:t>
            </a:r>
          </a:p>
          <a:p>
            <a:pPr lvl="1"/>
            <a:r>
              <a:rPr lang="sv-SE" sz="2200" dirty="0"/>
              <a:t>Prislistor</a:t>
            </a:r>
          </a:p>
          <a:p>
            <a:pPr lvl="1"/>
            <a:r>
              <a:rPr lang="sv-SE" sz="2200" dirty="0"/>
              <a:t>Seglingslistor</a:t>
            </a:r>
          </a:p>
          <a:p>
            <a:r>
              <a:rPr lang="sv-SE" sz="2200" dirty="0"/>
              <a:t>Del av samlastning</a:t>
            </a:r>
          </a:p>
          <a:p>
            <a:pPr lvl="1"/>
            <a:r>
              <a:rPr lang="sv-SE" sz="2200" dirty="0"/>
              <a:t>SE</a:t>
            </a:r>
          </a:p>
          <a:p>
            <a:pPr lvl="1"/>
            <a:r>
              <a:rPr lang="sv-SE" sz="2200" dirty="0"/>
              <a:t>Transport till tex Antwerpen</a:t>
            </a:r>
          </a:p>
          <a:p>
            <a:pPr lvl="1"/>
            <a:r>
              <a:rPr lang="sv-SE" sz="2200" dirty="0"/>
              <a:t>Samlastning från andra områden</a:t>
            </a:r>
          </a:p>
          <a:p>
            <a:pPr lvl="1"/>
            <a:r>
              <a:rPr lang="sv-SE" sz="2200" dirty="0"/>
              <a:t>Hub för samlastning</a:t>
            </a:r>
          </a:p>
          <a:p>
            <a:pPr lvl="1"/>
            <a:r>
              <a:rPr lang="sv-SE" sz="2200" dirty="0"/>
              <a:t>Avgångshamn </a:t>
            </a:r>
          </a:p>
          <a:p>
            <a:pPr lvl="2"/>
            <a:r>
              <a:rPr lang="sv-SE" sz="2200" dirty="0"/>
              <a:t>Antwerpen</a:t>
            </a:r>
          </a:p>
          <a:p>
            <a:pPr lvl="1"/>
            <a:endParaRPr lang="sv-SE" sz="2200" dirty="0"/>
          </a:p>
          <a:p>
            <a:pPr lvl="1"/>
            <a:endParaRPr lang="sv-SE" sz="2200" dirty="0"/>
          </a:p>
          <a:p>
            <a:pPr lvl="1"/>
            <a:endParaRPr lang="sv-SE" sz="22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2458AEC-E079-45F9-B5CC-82EB0203B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17"/>
          <a:stretch/>
        </p:blipFill>
        <p:spPr>
          <a:xfrm>
            <a:off x="9555479" y="445446"/>
            <a:ext cx="1905000" cy="1325563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C6FC1934-9C81-4D9D-B937-0F33DD4AD8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620" b="9659"/>
          <a:stretch/>
        </p:blipFill>
        <p:spPr>
          <a:xfrm>
            <a:off x="9436416" y="1941784"/>
            <a:ext cx="2143125" cy="151564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E7C30BAF-75AD-4029-BBA2-85C556EEC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520" y="3530518"/>
            <a:ext cx="2615508" cy="107659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7B48794B-A900-4F85-8AF8-738C62F38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6524" y="481235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/>
        </p:nvSpPr>
        <p:spPr>
          <a:xfrm>
            <a:off x="5320919" y="4098944"/>
            <a:ext cx="1575636" cy="980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terminal Göteborg</a:t>
            </a:r>
          </a:p>
        </p:txBody>
      </p:sp>
      <p:sp>
        <p:nvSpPr>
          <p:cNvPr id="5" name="Rektangel 4"/>
          <p:cNvSpPr/>
          <p:nvPr/>
        </p:nvSpPr>
        <p:spPr>
          <a:xfrm>
            <a:off x="4993428" y="5881850"/>
            <a:ext cx="2130632" cy="5852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Till</a:t>
            </a:r>
          </a:p>
          <a:p>
            <a:pPr algn="ctr"/>
            <a:r>
              <a:rPr lang="sv-SE" dirty="0"/>
              <a:t>Antwerpen</a:t>
            </a:r>
          </a:p>
        </p:txBody>
      </p:sp>
      <p:cxnSp>
        <p:nvCxnSpPr>
          <p:cNvPr id="10" name="Rak pil 9"/>
          <p:cNvCxnSpPr>
            <a:cxnSpLocks/>
          </p:cNvCxnSpPr>
          <p:nvPr/>
        </p:nvCxnSpPr>
        <p:spPr>
          <a:xfrm flipH="1">
            <a:off x="6109109" y="5140796"/>
            <a:ext cx="9405" cy="6802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159671ED-C7E8-4573-9001-3704DCAE530D}"/>
              </a:ext>
            </a:extLst>
          </p:cNvPr>
          <p:cNvSpPr/>
          <p:nvPr/>
        </p:nvSpPr>
        <p:spPr>
          <a:xfrm>
            <a:off x="1967279" y="1777821"/>
            <a:ext cx="1427389" cy="973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 </a:t>
            </a:r>
            <a:r>
              <a:rPr lang="sv-SE" dirty="0" err="1"/>
              <a:t>plt</a:t>
            </a:r>
            <a:r>
              <a:rPr lang="sv-SE" dirty="0"/>
              <a:t> 200kg 1m3 Rio de Janeiro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23A39406-4D24-4E0C-A50F-9A06C038C8C0}"/>
              </a:ext>
            </a:extLst>
          </p:cNvPr>
          <p:cNvSpPr/>
          <p:nvPr/>
        </p:nvSpPr>
        <p:spPr>
          <a:xfrm>
            <a:off x="3679815" y="1777821"/>
            <a:ext cx="1667609" cy="967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 </a:t>
            </a:r>
            <a:r>
              <a:rPr lang="sv-SE" dirty="0" err="1"/>
              <a:t>plts</a:t>
            </a:r>
            <a:r>
              <a:rPr lang="sv-SE" dirty="0"/>
              <a:t> 1250kg 3cbm Valparaiso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A63AB19F-804F-4BC6-BE66-E70CAA4C188E}"/>
              </a:ext>
            </a:extLst>
          </p:cNvPr>
          <p:cNvSpPr/>
          <p:nvPr/>
        </p:nvSpPr>
        <p:spPr>
          <a:xfrm>
            <a:off x="5436028" y="1777821"/>
            <a:ext cx="1487032" cy="967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23 </a:t>
            </a:r>
            <a:r>
              <a:rPr lang="sv-SE" dirty="0" err="1"/>
              <a:t>crts</a:t>
            </a:r>
            <a:r>
              <a:rPr lang="sv-SE" dirty="0"/>
              <a:t> 578kg 2,3m3 </a:t>
            </a:r>
          </a:p>
          <a:p>
            <a:pPr algn="ctr"/>
            <a:r>
              <a:rPr lang="sv-SE" dirty="0"/>
              <a:t>Ho Chi Minh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9B3F1348-B3E1-4F2A-A022-38F79A329200}"/>
              </a:ext>
            </a:extLst>
          </p:cNvPr>
          <p:cNvSpPr/>
          <p:nvPr/>
        </p:nvSpPr>
        <p:spPr>
          <a:xfrm>
            <a:off x="7150565" y="1777822"/>
            <a:ext cx="1408577" cy="96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 </a:t>
            </a:r>
            <a:r>
              <a:rPr lang="sv-SE" dirty="0" err="1"/>
              <a:t>plts</a:t>
            </a:r>
            <a:r>
              <a:rPr lang="sv-SE" dirty="0"/>
              <a:t> 478kg 5cbm </a:t>
            </a:r>
          </a:p>
          <a:p>
            <a:pPr algn="ctr"/>
            <a:r>
              <a:rPr lang="sv-SE" dirty="0"/>
              <a:t>Dhaka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34DC68AF-831E-42A4-B0B6-4DAFB2480722}"/>
              </a:ext>
            </a:extLst>
          </p:cNvPr>
          <p:cNvSpPr/>
          <p:nvPr/>
        </p:nvSpPr>
        <p:spPr>
          <a:xfrm>
            <a:off x="8943699" y="1777822"/>
            <a:ext cx="1538771" cy="96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52 </a:t>
            </a:r>
            <a:r>
              <a:rPr lang="sv-SE" dirty="0" err="1"/>
              <a:t>crts</a:t>
            </a:r>
            <a:r>
              <a:rPr lang="sv-SE" dirty="0"/>
              <a:t> 239kg4,2cbm Seattle</a:t>
            </a:r>
          </a:p>
        </p:txBody>
      </p: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607A7D68-3DC3-45BD-8CE9-05C4E93CA263}"/>
              </a:ext>
            </a:extLst>
          </p:cNvPr>
          <p:cNvCxnSpPr/>
          <p:nvPr/>
        </p:nvCxnSpPr>
        <p:spPr>
          <a:xfrm>
            <a:off x="3011718" y="3680538"/>
            <a:ext cx="1563756" cy="62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k pilkoppling 18">
            <a:extLst>
              <a:ext uri="{FF2B5EF4-FFF2-40B4-BE49-F238E27FC236}">
                <a16:creationId xmlns:a16="http://schemas.microsoft.com/office/drawing/2014/main" id="{1E8490EA-4F68-490C-955D-BD39B64A02B0}"/>
              </a:ext>
            </a:extLst>
          </p:cNvPr>
          <p:cNvCxnSpPr>
            <a:cxnSpLocks/>
          </p:cNvCxnSpPr>
          <p:nvPr/>
        </p:nvCxnSpPr>
        <p:spPr>
          <a:xfrm>
            <a:off x="4248630" y="3524892"/>
            <a:ext cx="1063497" cy="46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C739070F-A1D0-4DB7-BB35-46868B7C6640}"/>
              </a:ext>
            </a:extLst>
          </p:cNvPr>
          <p:cNvCxnSpPr>
            <a:cxnSpLocks/>
          </p:cNvCxnSpPr>
          <p:nvPr/>
        </p:nvCxnSpPr>
        <p:spPr>
          <a:xfrm>
            <a:off x="6118514" y="3477714"/>
            <a:ext cx="0" cy="560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3EC2B38D-00BF-4D69-9EE5-2D51C25A069C}"/>
              </a:ext>
            </a:extLst>
          </p:cNvPr>
          <p:cNvCxnSpPr>
            <a:cxnSpLocks/>
          </p:cNvCxnSpPr>
          <p:nvPr/>
        </p:nvCxnSpPr>
        <p:spPr>
          <a:xfrm flipH="1">
            <a:off x="7260290" y="3562969"/>
            <a:ext cx="777466" cy="51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pilkoppling 28">
            <a:extLst>
              <a:ext uri="{FF2B5EF4-FFF2-40B4-BE49-F238E27FC236}">
                <a16:creationId xmlns:a16="http://schemas.microsoft.com/office/drawing/2014/main" id="{0F05A5CC-A090-4D25-91D4-69F47C0FB3AD}"/>
              </a:ext>
            </a:extLst>
          </p:cNvPr>
          <p:cNvCxnSpPr>
            <a:cxnSpLocks/>
          </p:cNvCxnSpPr>
          <p:nvPr/>
        </p:nvCxnSpPr>
        <p:spPr>
          <a:xfrm flipH="1">
            <a:off x="7663963" y="3636953"/>
            <a:ext cx="1675689" cy="90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ubrik 16">
            <a:extLst>
              <a:ext uri="{FF2B5EF4-FFF2-40B4-BE49-F238E27FC236}">
                <a16:creationId xmlns:a16="http://schemas.microsoft.com/office/drawing/2014/main" id="{D039AB4D-2A28-4C3C-94CE-3B5B70F2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74" y="72601"/>
            <a:ext cx="10515600" cy="1325563"/>
          </a:xfrm>
        </p:spPr>
        <p:txBody>
          <a:bodyPr/>
          <a:lstStyle/>
          <a:p>
            <a:r>
              <a:rPr lang="sv-SE" dirty="0"/>
              <a:t>Export från SE NVOCC</a:t>
            </a: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917B59BB-7D39-48FD-8551-1246EC727FA2}"/>
              </a:ext>
            </a:extLst>
          </p:cNvPr>
          <p:cNvSpPr/>
          <p:nvPr/>
        </p:nvSpPr>
        <p:spPr>
          <a:xfrm>
            <a:off x="1967279" y="1025998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1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7284FB05-83E3-42E0-9B7E-473F8170951E}"/>
              </a:ext>
            </a:extLst>
          </p:cNvPr>
          <p:cNvSpPr/>
          <p:nvPr/>
        </p:nvSpPr>
        <p:spPr>
          <a:xfrm>
            <a:off x="3670409" y="1020204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2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00D81996-1C11-49A8-9FCE-F094E53F6AAA}"/>
              </a:ext>
            </a:extLst>
          </p:cNvPr>
          <p:cNvSpPr/>
          <p:nvPr/>
        </p:nvSpPr>
        <p:spPr>
          <a:xfrm>
            <a:off x="5426622" y="1020204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3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9FEE67FD-F117-41DD-BD1E-CC0B01072D0F}"/>
              </a:ext>
            </a:extLst>
          </p:cNvPr>
          <p:cNvSpPr/>
          <p:nvPr/>
        </p:nvSpPr>
        <p:spPr>
          <a:xfrm>
            <a:off x="7141159" y="1020203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4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9359286F-6F56-479E-9130-2D127392DA27}"/>
              </a:ext>
            </a:extLst>
          </p:cNvPr>
          <p:cNvSpPr/>
          <p:nvPr/>
        </p:nvSpPr>
        <p:spPr>
          <a:xfrm>
            <a:off x="8943699" y="1020203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5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04D3A352-D6EB-4EC9-94B0-E025A4328B2A}"/>
              </a:ext>
            </a:extLst>
          </p:cNvPr>
          <p:cNvSpPr/>
          <p:nvPr/>
        </p:nvSpPr>
        <p:spPr>
          <a:xfrm>
            <a:off x="144516" y="1022233"/>
            <a:ext cx="1674486" cy="2099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/>
              <a:t>Varuägaren bokar till sin speditör vilken de har avtal med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ECD5D116-C4D4-4C9E-A1FE-220A9B8AE2AB}"/>
              </a:ext>
            </a:extLst>
          </p:cNvPr>
          <p:cNvSpPr/>
          <p:nvPr/>
        </p:nvSpPr>
        <p:spPr>
          <a:xfrm>
            <a:off x="1967279" y="2968059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1</a:t>
            </a:r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41FB8C57-91DF-46CB-8DA1-ECB36BBBF679}"/>
              </a:ext>
            </a:extLst>
          </p:cNvPr>
          <p:cNvSpPr/>
          <p:nvPr/>
        </p:nvSpPr>
        <p:spPr>
          <a:xfrm>
            <a:off x="3670409" y="2962265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2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B3872FCD-9243-4C49-B5DD-809310C06273}"/>
              </a:ext>
            </a:extLst>
          </p:cNvPr>
          <p:cNvSpPr/>
          <p:nvPr/>
        </p:nvSpPr>
        <p:spPr>
          <a:xfrm>
            <a:off x="5426622" y="2962265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3</a:t>
            </a:r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1ECB303A-9A1F-469D-8D4B-F79D863BDE72}"/>
              </a:ext>
            </a:extLst>
          </p:cNvPr>
          <p:cNvSpPr/>
          <p:nvPr/>
        </p:nvSpPr>
        <p:spPr>
          <a:xfrm>
            <a:off x="7141159" y="2962264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4</a:t>
            </a:r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FE00C3CD-91BD-4608-A6EF-0DF723A7D8EF}"/>
              </a:ext>
            </a:extLst>
          </p:cNvPr>
          <p:cNvSpPr/>
          <p:nvPr/>
        </p:nvSpPr>
        <p:spPr>
          <a:xfrm>
            <a:off x="8943699" y="2962264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5</a:t>
            </a:r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777FED54-C399-43D5-BA16-45055B6AEE9B}"/>
              </a:ext>
            </a:extLst>
          </p:cNvPr>
          <p:cNvSpPr/>
          <p:nvPr/>
        </p:nvSpPr>
        <p:spPr>
          <a:xfrm>
            <a:off x="148602" y="3336269"/>
            <a:ext cx="1674486" cy="2099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/>
              <a:t>Speditören bokar med den NVOCC de har avtal med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53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2" grpId="0" animBg="1"/>
      <p:bldP spid="14" grpId="0" animBg="1"/>
      <p:bldP spid="15" grpId="0" animBg="1"/>
      <p:bldP spid="16" grpId="0" animBg="1"/>
      <p:bldP spid="23" grpId="0" animBg="1"/>
      <p:bldP spid="25" grpId="0" animBg="1"/>
      <p:bldP spid="26" grpId="0" animBg="1"/>
      <p:bldP spid="28" grpId="0" animBg="1"/>
      <p:bldP spid="30" grpId="0" animBg="1"/>
      <p:bldP spid="2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D5CD1E3-D0E9-41E5-8617-9D8FB928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Export NVOCC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C89844B7-0B71-4C2E-8685-034D55C5F34A}"/>
              </a:ext>
            </a:extLst>
          </p:cNvPr>
          <p:cNvSpPr/>
          <p:nvPr/>
        </p:nvSpPr>
        <p:spPr>
          <a:xfrm>
            <a:off x="4512365" y="3299792"/>
            <a:ext cx="3167269" cy="7686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NVOCC Antwerpen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022DAB1D-0CF6-4255-A6D4-617672663ABC}"/>
              </a:ext>
            </a:extLst>
          </p:cNvPr>
          <p:cNvSpPr/>
          <p:nvPr/>
        </p:nvSpPr>
        <p:spPr>
          <a:xfrm>
            <a:off x="2173357" y="2001078"/>
            <a:ext cx="1298713" cy="7023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SE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7D826FE4-98ED-4F92-9BE5-734D09EDD360}"/>
              </a:ext>
            </a:extLst>
          </p:cNvPr>
          <p:cNvSpPr/>
          <p:nvPr/>
        </p:nvSpPr>
        <p:spPr>
          <a:xfrm>
            <a:off x="3796747" y="2001078"/>
            <a:ext cx="1298713" cy="70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FF0000"/>
                </a:solidFill>
              </a:rPr>
              <a:t>DK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8792E42-272C-4AA9-AE08-DA3F98D9D085}"/>
              </a:ext>
            </a:extLst>
          </p:cNvPr>
          <p:cNvSpPr/>
          <p:nvPr/>
        </p:nvSpPr>
        <p:spPr>
          <a:xfrm>
            <a:off x="5300868" y="2001078"/>
            <a:ext cx="1298713" cy="702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44B8215-5078-44EC-AAA5-D8F9EC29E784}"/>
              </a:ext>
            </a:extLst>
          </p:cNvPr>
          <p:cNvSpPr/>
          <p:nvPr/>
        </p:nvSpPr>
        <p:spPr>
          <a:xfrm>
            <a:off x="6804991" y="2001078"/>
            <a:ext cx="1298713" cy="7023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PL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57CFC9B-1549-4C08-B106-D8A83036B6CB}"/>
              </a:ext>
            </a:extLst>
          </p:cNvPr>
          <p:cNvSpPr/>
          <p:nvPr/>
        </p:nvSpPr>
        <p:spPr>
          <a:xfrm>
            <a:off x="8309113" y="2001078"/>
            <a:ext cx="1298713" cy="702365"/>
          </a:xfrm>
          <a:prstGeom prst="rect">
            <a:avLst/>
          </a:prstGeom>
          <a:solidFill>
            <a:srgbClr val="5BB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Baltics ES, LT, LV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1D4803C4-3DE8-40BD-83B2-4C94EF547FCC}"/>
              </a:ext>
            </a:extLst>
          </p:cNvPr>
          <p:cNvSpPr/>
          <p:nvPr/>
        </p:nvSpPr>
        <p:spPr>
          <a:xfrm>
            <a:off x="2517913" y="4664767"/>
            <a:ext cx="1427389" cy="973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</a:t>
            </a:r>
          </a:p>
          <a:p>
            <a:pPr algn="ctr"/>
            <a:r>
              <a:rPr lang="sv-SE" dirty="0"/>
              <a:t>Sydamerika östkusten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0D8BE7A7-B7CC-4858-A841-6AEDFF8DD936}"/>
              </a:ext>
            </a:extLst>
          </p:cNvPr>
          <p:cNvSpPr/>
          <p:nvPr/>
        </p:nvSpPr>
        <p:spPr>
          <a:xfrm>
            <a:off x="4137929" y="4664767"/>
            <a:ext cx="1667609" cy="967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Sydamerika västkusten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652023ED-2E2E-41B0-ACA4-2499B43C615E}"/>
              </a:ext>
            </a:extLst>
          </p:cNvPr>
          <p:cNvSpPr/>
          <p:nvPr/>
        </p:nvSpPr>
        <p:spPr>
          <a:xfrm>
            <a:off x="5986662" y="4664767"/>
            <a:ext cx="1487032" cy="967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Singapore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2D2ACA79-085F-4FC8-A9D0-7F0C3508303C}"/>
              </a:ext>
            </a:extLst>
          </p:cNvPr>
          <p:cNvSpPr/>
          <p:nvPr/>
        </p:nvSpPr>
        <p:spPr>
          <a:xfrm>
            <a:off x="7798903" y="4664768"/>
            <a:ext cx="1584484" cy="96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Samlastningen Nordamerika västkusten 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32569D25-B557-4EA9-BA9C-8C724AD25E86}"/>
              </a:ext>
            </a:extLst>
          </p:cNvPr>
          <p:cNvSpPr/>
          <p:nvPr/>
        </p:nvSpPr>
        <p:spPr>
          <a:xfrm>
            <a:off x="5102086" y="6030327"/>
            <a:ext cx="1325218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Vietnam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C149D69F-B7C6-45D6-8B84-1A1773E2BE26}"/>
              </a:ext>
            </a:extLst>
          </p:cNvPr>
          <p:cNvSpPr/>
          <p:nvPr/>
        </p:nvSpPr>
        <p:spPr>
          <a:xfrm>
            <a:off x="6944138" y="6030327"/>
            <a:ext cx="1325218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Bangladesh</a:t>
            </a:r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652FE41B-148B-4C32-A02C-0E7DE21F1BA5}"/>
              </a:ext>
            </a:extLst>
          </p:cNvPr>
          <p:cNvCxnSpPr/>
          <p:nvPr/>
        </p:nvCxnSpPr>
        <p:spPr>
          <a:xfrm>
            <a:off x="2928730" y="2849217"/>
            <a:ext cx="1378227" cy="63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5564AD02-1AD6-4C2C-A370-F176D67E8042}"/>
              </a:ext>
            </a:extLst>
          </p:cNvPr>
          <p:cNvCxnSpPr>
            <a:cxnSpLocks/>
          </p:cNvCxnSpPr>
          <p:nvPr/>
        </p:nvCxnSpPr>
        <p:spPr>
          <a:xfrm>
            <a:off x="4270512" y="2790621"/>
            <a:ext cx="831574" cy="39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F6D02A7F-0805-41AB-A766-DDE86B757D2B}"/>
              </a:ext>
            </a:extLst>
          </p:cNvPr>
          <p:cNvCxnSpPr>
            <a:cxnSpLocks/>
          </p:cNvCxnSpPr>
          <p:nvPr/>
        </p:nvCxnSpPr>
        <p:spPr>
          <a:xfrm>
            <a:off x="5950225" y="2769704"/>
            <a:ext cx="0" cy="53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8D51102E-0DC8-4CC0-9468-F143EA0930FD}"/>
              </a:ext>
            </a:extLst>
          </p:cNvPr>
          <p:cNvCxnSpPr>
            <a:cxnSpLocks/>
          </p:cNvCxnSpPr>
          <p:nvPr/>
        </p:nvCxnSpPr>
        <p:spPr>
          <a:xfrm flipH="1">
            <a:off x="7759146" y="2796209"/>
            <a:ext cx="1570383" cy="64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pilkoppling 24">
            <a:extLst>
              <a:ext uri="{FF2B5EF4-FFF2-40B4-BE49-F238E27FC236}">
                <a16:creationId xmlns:a16="http://schemas.microsoft.com/office/drawing/2014/main" id="{A0407F2D-F624-46ED-B3F8-C0182713DE76}"/>
              </a:ext>
            </a:extLst>
          </p:cNvPr>
          <p:cNvCxnSpPr>
            <a:cxnSpLocks/>
          </p:cNvCxnSpPr>
          <p:nvPr/>
        </p:nvCxnSpPr>
        <p:spPr>
          <a:xfrm flipH="1">
            <a:off x="6778486" y="2824469"/>
            <a:ext cx="762000" cy="37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D8CEE177-71BE-4CF7-A9E5-9315DE27C322}"/>
              </a:ext>
            </a:extLst>
          </p:cNvPr>
          <p:cNvCxnSpPr>
            <a:cxnSpLocks/>
          </p:cNvCxnSpPr>
          <p:nvPr/>
        </p:nvCxnSpPr>
        <p:spPr>
          <a:xfrm flipH="1">
            <a:off x="3041375" y="3861972"/>
            <a:ext cx="1265582" cy="6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280E2EA8-12E3-4C0E-85CB-838942259EB2}"/>
              </a:ext>
            </a:extLst>
          </p:cNvPr>
          <p:cNvCxnSpPr>
            <a:cxnSpLocks/>
          </p:cNvCxnSpPr>
          <p:nvPr/>
        </p:nvCxnSpPr>
        <p:spPr>
          <a:xfrm flipH="1">
            <a:off x="4760843" y="4193278"/>
            <a:ext cx="682486" cy="38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E08CA067-A8A1-4FF1-9BF5-E810225EE1B2}"/>
              </a:ext>
            </a:extLst>
          </p:cNvPr>
          <p:cNvCxnSpPr>
            <a:cxnSpLocks/>
          </p:cNvCxnSpPr>
          <p:nvPr/>
        </p:nvCxnSpPr>
        <p:spPr>
          <a:xfrm>
            <a:off x="7769781" y="3994496"/>
            <a:ext cx="1078664" cy="48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ak pilkoppling 37">
            <a:extLst>
              <a:ext uri="{FF2B5EF4-FFF2-40B4-BE49-F238E27FC236}">
                <a16:creationId xmlns:a16="http://schemas.microsoft.com/office/drawing/2014/main" id="{286C5A1E-0983-403E-9C6B-7A425BD87421}"/>
              </a:ext>
            </a:extLst>
          </p:cNvPr>
          <p:cNvCxnSpPr>
            <a:cxnSpLocks/>
          </p:cNvCxnSpPr>
          <p:nvPr/>
        </p:nvCxnSpPr>
        <p:spPr>
          <a:xfrm>
            <a:off x="6521527" y="4174436"/>
            <a:ext cx="513917" cy="38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k pilkoppling 41">
            <a:extLst>
              <a:ext uri="{FF2B5EF4-FFF2-40B4-BE49-F238E27FC236}">
                <a16:creationId xmlns:a16="http://schemas.microsoft.com/office/drawing/2014/main" id="{B27F9EC9-7A76-4F8C-90ED-F9C067241534}"/>
              </a:ext>
            </a:extLst>
          </p:cNvPr>
          <p:cNvCxnSpPr>
            <a:cxnSpLocks/>
          </p:cNvCxnSpPr>
          <p:nvPr/>
        </p:nvCxnSpPr>
        <p:spPr>
          <a:xfrm>
            <a:off x="7149546" y="5677522"/>
            <a:ext cx="362247" cy="25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k pilkoppling 43">
            <a:extLst>
              <a:ext uri="{FF2B5EF4-FFF2-40B4-BE49-F238E27FC236}">
                <a16:creationId xmlns:a16="http://schemas.microsoft.com/office/drawing/2014/main" id="{8ABC7C9F-4FCB-411A-968C-61B1ACA3D734}"/>
              </a:ext>
            </a:extLst>
          </p:cNvPr>
          <p:cNvCxnSpPr>
            <a:cxnSpLocks/>
          </p:cNvCxnSpPr>
          <p:nvPr/>
        </p:nvCxnSpPr>
        <p:spPr>
          <a:xfrm flipH="1">
            <a:off x="5986662" y="5677522"/>
            <a:ext cx="341244" cy="28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ktangel 48">
            <a:extLst>
              <a:ext uri="{FF2B5EF4-FFF2-40B4-BE49-F238E27FC236}">
                <a16:creationId xmlns:a16="http://schemas.microsoft.com/office/drawing/2014/main" id="{B81A666E-A1AC-4B99-BB3D-A2E099A3D79B}"/>
              </a:ext>
            </a:extLst>
          </p:cNvPr>
          <p:cNvSpPr/>
          <p:nvPr/>
        </p:nvSpPr>
        <p:spPr>
          <a:xfrm>
            <a:off x="9626538" y="3313044"/>
            <a:ext cx="1598047" cy="781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Rederi bokas av NVOCC</a:t>
            </a:r>
          </a:p>
        </p:txBody>
      </p:sp>
      <p:sp>
        <p:nvSpPr>
          <p:cNvPr id="52" name="Pil: höger 51">
            <a:extLst>
              <a:ext uri="{FF2B5EF4-FFF2-40B4-BE49-F238E27FC236}">
                <a16:creationId xmlns:a16="http://schemas.microsoft.com/office/drawing/2014/main" id="{0CC0D522-9213-40F9-A942-A64A5436C0CF}"/>
              </a:ext>
            </a:extLst>
          </p:cNvPr>
          <p:cNvSpPr/>
          <p:nvPr/>
        </p:nvSpPr>
        <p:spPr>
          <a:xfrm>
            <a:off x="7788380" y="3518164"/>
            <a:ext cx="1689654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150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49" grpId="0" animBg="1"/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/>
        </p:nvSpPr>
        <p:spPr>
          <a:xfrm>
            <a:off x="5320919" y="4098944"/>
            <a:ext cx="1575636" cy="980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terminal</a:t>
            </a:r>
          </a:p>
          <a:p>
            <a:pPr algn="ctr"/>
            <a:r>
              <a:rPr lang="sv-SE" dirty="0"/>
              <a:t>Singapore</a:t>
            </a:r>
          </a:p>
        </p:txBody>
      </p:sp>
      <p:sp>
        <p:nvSpPr>
          <p:cNvPr id="5" name="Rektangel 4"/>
          <p:cNvSpPr/>
          <p:nvPr/>
        </p:nvSpPr>
        <p:spPr>
          <a:xfrm>
            <a:off x="4993428" y="5881850"/>
            <a:ext cx="2130632" cy="5852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Till</a:t>
            </a:r>
          </a:p>
          <a:p>
            <a:pPr algn="ctr"/>
            <a:r>
              <a:rPr lang="sv-SE" dirty="0"/>
              <a:t>Antwerpen</a:t>
            </a:r>
          </a:p>
        </p:txBody>
      </p:sp>
      <p:cxnSp>
        <p:nvCxnSpPr>
          <p:cNvPr id="10" name="Rak pil 9"/>
          <p:cNvCxnSpPr>
            <a:cxnSpLocks/>
          </p:cNvCxnSpPr>
          <p:nvPr/>
        </p:nvCxnSpPr>
        <p:spPr>
          <a:xfrm flipH="1">
            <a:off x="6109109" y="5140796"/>
            <a:ext cx="9405" cy="6802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159671ED-C7E8-4573-9001-3704DCAE530D}"/>
              </a:ext>
            </a:extLst>
          </p:cNvPr>
          <p:cNvSpPr/>
          <p:nvPr/>
        </p:nvSpPr>
        <p:spPr>
          <a:xfrm>
            <a:off x="1967279" y="1777821"/>
            <a:ext cx="1427389" cy="973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 </a:t>
            </a:r>
            <a:r>
              <a:rPr lang="sv-SE" dirty="0" err="1"/>
              <a:t>plt</a:t>
            </a:r>
            <a:r>
              <a:rPr lang="sv-SE" dirty="0"/>
              <a:t> 200kg 1m3 Köpenhamn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23A39406-4D24-4E0C-A50F-9A06C038C8C0}"/>
              </a:ext>
            </a:extLst>
          </p:cNvPr>
          <p:cNvSpPr/>
          <p:nvPr/>
        </p:nvSpPr>
        <p:spPr>
          <a:xfrm>
            <a:off x="3679815" y="1777821"/>
            <a:ext cx="1667609" cy="967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 </a:t>
            </a:r>
            <a:r>
              <a:rPr lang="sv-SE" dirty="0" err="1"/>
              <a:t>plts</a:t>
            </a:r>
            <a:r>
              <a:rPr lang="sv-SE" dirty="0"/>
              <a:t> 1250kg 3cbm Borås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A63AB19F-804F-4BC6-BE66-E70CAA4C188E}"/>
              </a:ext>
            </a:extLst>
          </p:cNvPr>
          <p:cNvSpPr/>
          <p:nvPr/>
        </p:nvSpPr>
        <p:spPr>
          <a:xfrm>
            <a:off x="5436028" y="1777821"/>
            <a:ext cx="1487032" cy="967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23 </a:t>
            </a:r>
            <a:r>
              <a:rPr lang="sv-SE" dirty="0" err="1"/>
              <a:t>crts</a:t>
            </a:r>
            <a:r>
              <a:rPr lang="sv-SE" dirty="0"/>
              <a:t> 578kg 2,3m3 </a:t>
            </a:r>
          </a:p>
          <a:p>
            <a:pPr algn="ctr"/>
            <a:r>
              <a:rPr lang="sv-SE" dirty="0"/>
              <a:t>Helsingfors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9B3F1348-B3E1-4F2A-A022-38F79A329200}"/>
              </a:ext>
            </a:extLst>
          </p:cNvPr>
          <p:cNvSpPr/>
          <p:nvPr/>
        </p:nvSpPr>
        <p:spPr>
          <a:xfrm>
            <a:off x="7150565" y="1777822"/>
            <a:ext cx="1408577" cy="96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 </a:t>
            </a:r>
            <a:r>
              <a:rPr lang="sv-SE" dirty="0" err="1"/>
              <a:t>plts</a:t>
            </a:r>
            <a:r>
              <a:rPr lang="sv-SE" dirty="0"/>
              <a:t> 478kg 5cbm </a:t>
            </a:r>
          </a:p>
          <a:p>
            <a:pPr algn="ctr"/>
            <a:r>
              <a:rPr lang="sv-SE" dirty="0"/>
              <a:t>Göteborg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34DC68AF-831E-42A4-B0B6-4DAFB2480722}"/>
              </a:ext>
            </a:extLst>
          </p:cNvPr>
          <p:cNvSpPr/>
          <p:nvPr/>
        </p:nvSpPr>
        <p:spPr>
          <a:xfrm>
            <a:off x="8943699" y="1777822"/>
            <a:ext cx="1538771" cy="96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52 </a:t>
            </a:r>
            <a:r>
              <a:rPr lang="sv-SE" dirty="0" err="1"/>
              <a:t>crts</a:t>
            </a:r>
            <a:r>
              <a:rPr lang="sv-SE" dirty="0"/>
              <a:t> 239kg4,2cbm </a:t>
            </a:r>
            <a:r>
              <a:rPr lang="sv-SE" dirty="0" err="1"/>
              <a:t>Tallin</a:t>
            </a:r>
            <a:endParaRPr lang="sv-SE" dirty="0"/>
          </a:p>
        </p:txBody>
      </p: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607A7D68-3DC3-45BD-8CE9-05C4E93CA263}"/>
              </a:ext>
            </a:extLst>
          </p:cNvPr>
          <p:cNvCxnSpPr/>
          <p:nvPr/>
        </p:nvCxnSpPr>
        <p:spPr>
          <a:xfrm>
            <a:off x="3011718" y="3680538"/>
            <a:ext cx="1563756" cy="62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k pilkoppling 18">
            <a:extLst>
              <a:ext uri="{FF2B5EF4-FFF2-40B4-BE49-F238E27FC236}">
                <a16:creationId xmlns:a16="http://schemas.microsoft.com/office/drawing/2014/main" id="{1E8490EA-4F68-490C-955D-BD39B64A02B0}"/>
              </a:ext>
            </a:extLst>
          </p:cNvPr>
          <p:cNvCxnSpPr>
            <a:cxnSpLocks/>
          </p:cNvCxnSpPr>
          <p:nvPr/>
        </p:nvCxnSpPr>
        <p:spPr>
          <a:xfrm>
            <a:off x="4248630" y="3524892"/>
            <a:ext cx="1063497" cy="46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C739070F-A1D0-4DB7-BB35-46868B7C6640}"/>
              </a:ext>
            </a:extLst>
          </p:cNvPr>
          <p:cNvCxnSpPr>
            <a:cxnSpLocks/>
          </p:cNvCxnSpPr>
          <p:nvPr/>
        </p:nvCxnSpPr>
        <p:spPr>
          <a:xfrm>
            <a:off x="6118514" y="3477714"/>
            <a:ext cx="0" cy="560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3EC2B38D-00BF-4D69-9EE5-2D51C25A069C}"/>
              </a:ext>
            </a:extLst>
          </p:cNvPr>
          <p:cNvCxnSpPr>
            <a:cxnSpLocks/>
          </p:cNvCxnSpPr>
          <p:nvPr/>
        </p:nvCxnSpPr>
        <p:spPr>
          <a:xfrm flipH="1">
            <a:off x="7260290" y="3562969"/>
            <a:ext cx="777466" cy="51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pilkoppling 28">
            <a:extLst>
              <a:ext uri="{FF2B5EF4-FFF2-40B4-BE49-F238E27FC236}">
                <a16:creationId xmlns:a16="http://schemas.microsoft.com/office/drawing/2014/main" id="{0F05A5CC-A090-4D25-91D4-69F47C0FB3AD}"/>
              </a:ext>
            </a:extLst>
          </p:cNvPr>
          <p:cNvCxnSpPr>
            <a:cxnSpLocks/>
          </p:cNvCxnSpPr>
          <p:nvPr/>
        </p:nvCxnSpPr>
        <p:spPr>
          <a:xfrm flipH="1">
            <a:off x="7663963" y="3636953"/>
            <a:ext cx="1675689" cy="90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ubrik 16">
            <a:extLst>
              <a:ext uri="{FF2B5EF4-FFF2-40B4-BE49-F238E27FC236}">
                <a16:creationId xmlns:a16="http://schemas.microsoft.com/office/drawing/2014/main" id="{D039AB4D-2A28-4C3C-94CE-3B5B70F2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74" y="72601"/>
            <a:ext cx="10515600" cy="1325563"/>
          </a:xfrm>
        </p:spPr>
        <p:txBody>
          <a:bodyPr/>
          <a:lstStyle/>
          <a:p>
            <a:r>
              <a:rPr lang="sv-SE" dirty="0"/>
              <a:t>Import NVOCC</a:t>
            </a: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917B59BB-7D39-48FD-8551-1246EC727FA2}"/>
              </a:ext>
            </a:extLst>
          </p:cNvPr>
          <p:cNvSpPr/>
          <p:nvPr/>
        </p:nvSpPr>
        <p:spPr>
          <a:xfrm>
            <a:off x="1967279" y="1025998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1</a:t>
            </a:r>
          </a:p>
          <a:p>
            <a:pPr algn="ctr"/>
            <a:r>
              <a:rPr lang="sv-SE" dirty="0"/>
              <a:t>Jakarta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7284FB05-83E3-42E0-9B7E-473F8170951E}"/>
              </a:ext>
            </a:extLst>
          </p:cNvPr>
          <p:cNvSpPr/>
          <p:nvPr/>
        </p:nvSpPr>
        <p:spPr>
          <a:xfrm>
            <a:off x="3670409" y="1020204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2</a:t>
            </a:r>
          </a:p>
          <a:p>
            <a:pPr algn="ctr"/>
            <a:r>
              <a:rPr lang="sv-SE" dirty="0"/>
              <a:t>Chittagong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00D81996-1C11-49A8-9FCE-F094E53F6AAA}"/>
              </a:ext>
            </a:extLst>
          </p:cNvPr>
          <p:cNvSpPr/>
          <p:nvPr/>
        </p:nvSpPr>
        <p:spPr>
          <a:xfrm>
            <a:off x="5426622" y="1020204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3</a:t>
            </a:r>
          </a:p>
          <a:p>
            <a:pPr algn="ctr"/>
            <a:r>
              <a:rPr lang="sv-SE" dirty="0"/>
              <a:t>Hanoi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9FEE67FD-F117-41DD-BD1E-CC0B01072D0F}"/>
              </a:ext>
            </a:extLst>
          </p:cNvPr>
          <p:cNvSpPr/>
          <p:nvPr/>
        </p:nvSpPr>
        <p:spPr>
          <a:xfrm>
            <a:off x="7141159" y="1020203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4</a:t>
            </a:r>
          </a:p>
          <a:p>
            <a:pPr algn="ctr"/>
            <a:r>
              <a:rPr lang="sv-SE" dirty="0"/>
              <a:t>Taipei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9359286F-6F56-479E-9130-2D127392DA27}"/>
              </a:ext>
            </a:extLst>
          </p:cNvPr>
          <p:cNvSpPr/>
          <p:nvPr/>
        </p:nvSpPr>
        <p:spPr>
          <a:xfrm>
            <a:off x="8943699" y="1020203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 5</a:t>
            </a:r>
          </a:p>
          <a:p>
            <a:pPr algn="ctr"/>
            <a:r>
              <a:rPr lang="sv-SE" dirty="0"/>
              <a:t>Manilla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04D3A352-D6EB-4EC9-94B0-E025A4328B2A}"/>
              </a:ext>
            </a:extLst>
          </p:cNvPr>
          <p:cNvSpPr/>
          <p:nvPr/>
        </p:nvSpPr>
        <p:spPr>
          <a:xfrm>
            <a:off x="144516" y="1022233"/>
            <a:ext cx="1674486" cy="2099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/>
              <a:t>Varuägaren bokar till sin speditör vilken de har avtal med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ECD5D116-C4D4-4C9E-A1FE-220A9B8AE2AB}"/>
              </a:ext>
            </a:extLst>
          </p:cNvPr>
          <p:cNvSpPr/>
          <p:nvPr/>
        </p:nvSpPr>
        <p:spPr>
          <a:xfrm>
            <a:off x="1967279" y="2968059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1</a:t>
            </a:r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41FB8C57-91DF-46CB-8DA1-ECB36BBBF679}"/>
              </a:ext>
            </a:extLst>
          </p:cNvPr>
          <p:cNvSpPr/>
          <p:nvPr/>
        </p:nvSpPr>
        <p:spPr>
          <a:xfrm>
            <a:off x="3670409" y="2962265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2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B3872FCD-9243-4C49-B5DD-809310C06273}"/>
              </a:ext>
            </a:extLst>
          </p:cNvPr>
          <p:cNvSpPr/>
          <p:nvPr/>
        </p:nvSpPr>
        <p:spPr>
          <a:xfrm>
            <a:off x="5426622" y="2962265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3</a:t>
            </a:r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1ECB303A-9A1F-469D-8D4B-F79D863BDE72}"/>
              </a:ext>
            </a:extLst>
          </p:cNvPr>
          <p:cNvSpPr/>
          <p:nvPr/>
        </p:nvSpPr>
        <p:spPr>
          <a:xfrm>
            <a:off x="7141159" y="2962264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4</a:t>
            </a:r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FE00C3CD-91BD-4608-A6EF-0DF723A7D8EF}"/>
              </a:ext>
            </a:extLst>
          </p:cNvPr>
          <p:cNvSpPr/>
          <p:nvPr/>
        </p:nvSpPr>
        <p:spPr>
          <a:xfrm>
            <a:off x="8943699" y="2962264"/>
            <a:ext cx="1417983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Speditör 5</a:t>
            </a:r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777FED54-C399-43D5-BA16-45055B6AEE9B}"/>
              </a:ext>
            </a:extLst>
          </p:cNvPr>
          <p:cNvSpPr/>
          <p:nvPr/>
        </p:nvSpPr>
        <p:spPr>
          <a:xfrm>
            <a:off x="148602" y="3336269"/>
            <a:ext cx="1674486" cy="2099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/>
              <a:t>Speditören bokar med den NVOCC de har avtal med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440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D5CD1E3-D0E9-41E5-8617-9D8FB928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7" y="-32115"/>
            <a:ext cx="10515600" cy="1325563"/>
          </a:xfrm>
        </p:spPr>
        <p:txBody>
          <a:bodyPr/>
          <a:lstStyle/>
          <a:p>
            <a:r>
              <a:rPr lang="sv-SE" dirty="0"/>
              <a:t>Import NVOCC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C89844B7-0B71-4C2E-8685-034D55C5F34A}"/>
              </a:ext>
            </a:extLst>
          </p:cNvPr>
          <p:cNvSpPr/>
          <p:nvPr/>
        </p:nvSpPr>
        <p:spPr>
          <a:xfrm>
            <a:off x="4377857" y="3353725"/>
            <a:ext cx="3167269" cy="7686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Samlastning NVOCC Singapore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32569D25-B557-4EA9-BA9C-8C724AD25E86}"/>
              </a:ext>
            </a:extLst>
          </p:cNvPr>
          <p:cNvSpPr/>
          <p:nvPr/>
        </p:nvSpPr>
        <p:spPr>
          <a:xfrm>
            <a:off x="2151490" y="1956525"/>
            <a:ext cx="1325218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Vietnam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C149D69F-B7C6-45D6-8B84-1A1773E2BE26}"/>
              </a:ext>
            </a:extLst>
          </p:cNvPr>
          <p:cNvSpPr/>
          <p:nvPr/>
        </p:nvSpPr>
        <p:spPr>
          <a:xfrm>
            <a:off x="3874277" y="1943034"/>
            <a:ext cx="1325218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Bangladesh</a:t>
            </a:r>
          </a:p>
        </p:txBody>
      </p: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280E2EA8-12E3-4C0E-85CB-838942259EB2}"/>
              </a:ext>
            </a:extLst>
          </p:cNvPr>
          <p:cNvCxnSpPr>
            <a:cxnSpLocks/>
          </p:cNvCxnSpPr>
          <p:nvPr/>
        </p:nvCxnSpPr>
        <p:spPr>
          <a:xfrm flipH="1">
            <a:off x="4557441" y="4314014"/>
            <a:ext cx="607640" cy="709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ak pilkoppling 37">
            <a:extLst>
              <a:ext uri="{FF2B5EF4-FFF2-40B4-BE49-F238E27FC236}">
                <a16:creationId xmlns:a16="http://schemas.microsoft.com/office/drawing/2014/main" id="{286C5A1E-0983-403E-9C6B-7A425BD87421}"/>
              </a:ext>
            </a:extLst>
          </p:cNvPr>
          <p:cNvCxnSpPr>
            <a:cxnSpLocks/>
          </p:cNvCxnSpPr>
          <p:nvPr/>
        </p:nvCxnSpPr>
        <p:spPr>
          <a:xfrm>
            <a:off x="6512917" y="4314014"/>
            <a:ext cx="737592" cy="709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ktangel 48">
            <a:extLst>
              <a:ext uri="{FF2B5EF4-FFF2-40B4-BE49-F238E27FC236}">
                <a16:creationId xmlns:a16="http://schemas.microsoft.com/office/drawing/2014/main" id="{B81A666E-A1AC-4B99-BB3D-A2E099A3D79B}"/>
              </a:ext>
            </a:extLst>
          </p:cNvPr>
          <p:cNvSpPr/>
          <p:nvPr/>
        </p:nvSpPr>
        <p:spPr>
          <a:xfrm>
            <a:off x="9732031" y="3197441"/>
            <a:ext cx="1598047" cy="781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Rederi bokas av NVOCC</a:t>
            </a:r>
          </a:p>
        </p:txBody>
      </p:sp>
      <p:sp>
        <p:nvSpPr>
          <p:cNvPr id="52" name="Pil: höger 51">
            <a:extLst>
              <a:ext uri="{FF2B5EF4-FFF2-40B4-BE49-F238E27FC236}">
                <a16:creationId xmlns:a16="http://schemas.microsoft.com/office/drawing/2014/main" id="{0CC0D522-9213-40F9-A942-A64A5436C0CF}"/>
              </a:ext>
            </a:extLst>
          </p:cNvPr>
          <p:cNvSpPr/>
          <p:nvPr/>
        </p:nvSpPr>
        <p:spPr>
          <a:xfrm>
            <a:off x="7644515" y="3552507"/>
            <a:ext cx="1689654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70BA417D-58F0-47E0-82BD-073CA0FD6138}"/>
              </a:ext>
            </a:extLst>
          </p:cNvPr>
          <p:cNvSpPr/>
          <p:nvPr/>
        </p:nvSpPr>
        <p:spPr>
          <a:xfrm>
            <a:off x="5444658" y="1943034"/>
            <a:ext cx="1325218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Indonesien</a:t>
            </a:r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980D46FB-4123-4C28-985A-86444CBBFF4E}"/>
              </a:ext>
            </a:extLst>
          </p:cNvPr>
          <p:cNvSpPr/>
          <p:nvPr/>
        </p:nvSpPr>
        <p:spPr>
          <a:xfrm>
            <a:off x="6996805" y="1937598"/>
            <a:ext cx="1325218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Taiwan</a:t>
            </a:r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716E9535-9266-4C66-B70B-7BA2A6E5D8EF}"/>
              </a:ext>
            </a:extLst>
          </p:cNvPr>
          <p:cNvSpPr/>
          <p:nvPr/>
        </p:nvSpPr>
        <p:spPr>
          <a:xfrm>
            <a:off x="8582877" y="1937312"/>
            <a:ext cx="1325218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Filippinerna</a:t>
            </a:r>
          </a:p>
        </p:txBody>
      </p:sp>
      <p:cxnSp>
        <p:nvCxnSpPr>
          <p:cNvPr id="35" name="Rak pilkoppling 34">
            <a:extLst>
              <a:ext uri="{FF2B5EF4-FFF2-40B4-BE49-F238E27FC236}">
                <a16:creationId xmlns:a16="http://schemas.microsoft.com/office/drawing/2014/main" id="{01D0F713-EFC8-4880-A590-5BB17BAFB7B8}"/>
              </a:ext>
            </a:extLst>
          </p:cNvPr>
          <p:cNvCxnSpPr/>
          <p:nvPr/>
        </p:nvCxnSpPr>
        <p:spPr>
          <a:xfrm>
            <a:off x="2787595" y="2509372"/>
            <a:ext cx="1378227" cy="63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k pilkoppling 35">
            <a:extLst>
              <a:ext uri="{FF2B5EF4-FFF2-40B4-BE49-F238E27FC236}">
                <a16:creationId xmlns:a16="http://schemas.microsoft.com/office/drawing/2014/main" id="{A3E9C603-8007-4869-B9F1-04A8064846E7}"/>
              </a:ext>
            </a:extLst>
          </p:cNvPr>
          <p:cNvCxnSpPr>
            <a:cxnSpLocks/>
          </p:cNvCxnSpPr>
          <p:nvPr/>
        </p:nvCxnSpPr>
        <p:spPr>
          <a:xfrm>
            <a:off x="4557441" y="2459887"/>
            <a:ext cx="639218" cy="69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552AC9C0-0BDE-4B4F-AE4B-3B39BD39BABD}"/>
              </a:ext>
            </a:extLst>
          </p:cNvPr>
          <p:cNvCxnSpPr>
            <a:cxnSpLocks/>
          </p:cNvCxnSpPr>
          <p:nvPr/>
        </p:nvCxnSpPr>
        <p:spPr>
          <a:xfrm>
            <a:off x="6116323" y="2506043"/>
            <a:ext cx="0" cy="53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k pilkoppling 38">
            <a:extLst>
              <a:ext uri="{FF2B5EF4-FFF2-40B4-BE49-F238E27FC236}">
                <a16:creationId xmlns:a16="http://schemas.microsoft.com/office/drawing/2014/main" id="{5C4A3A04-220A-43DF-9315-E2F80B96D3AE}"/>
              </a:ext>
            </a:extLst>
          </p:cNvPr>
          <p:cNvCxnSpPr>
            <a:cxnSpLocks/>
          </p:cNvCxnSpPr>
          <p:nvPr/>
        </p:nvCxnSpPr>
        <p:spPr>
          <a:xfrm flipH="1">
            <a:off x="7763786" y="2548085"/>
            <a:ext cx="1570383" cy="64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k pilkoppling 39">
            <a:extLst>
              <a:ext uri="{FF2B5EF4-FFF2-40B4-BE49-F238E27FC236}">
                <a16:creationId xmlns:a16="http://schemas.microsoft.com/office/drawing/2014/main" id="{00BDD70A-ED31-426B-9A2E-F0C03A14EEA9}"/>
              </a:ext>
            </a:extLst>
          </p:cNvPr>
          <p:cNvCxnSpPr>
            <a:cxnSpLocks/>
          </p:cNvCxnSpPr>
          <p:nvPr/>
        </p:nvCxnSpPr>
        <p:spPr>
          <a:xfrm flipH="1">
            <a:off x="6996805" y="2506043"/>
            <a:ext cx="507409" cy="69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>
            <a:extLst>
              <a:ext uri="{FF2B5EF4-FFF2-40B4-BE49-F238E27FC236}">
                <a16:creationId xmlns:a16="http://schemas.microsoft.com/office/drawing/2014/main" id="{954599A1-5CB9-45A9-A19E-13C53CF1689C}"/>
              </a:ext>
            </a:extLst>
          </p:cNvPr>
          <p:cNvSpPr/>
          <p:nvPr/>
        </p:nvSpPr>
        <p:spPr>
          <a:xfrm>
            <a:off x="2427056" y="955517"/>
            <a:ext cx="7068869" cy="675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från respektive land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9BD8156B-572C-4D23-AC3A-EEBF24F2DF54}"/>
              </a:ext>
            </a:extLst>
          </p:cNvPr>
          <p:cNvSpPr/>
          <p:nvPr/>
        </p:nvSpPr>
        <p:spPr>
          <a:xfrm>
            <a:off x="3896250" y="5274305"/>
            <a:ext cx="1322382" cy="132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till Norden</a:t>
            </a:r>
          </a:p>
        </p:txBody>
      </p:sp>
      <p:sp>
        <p:nvSpPr>
          <p:cNvPr id="45" name="Rektangel 44">
            <a:extLst>
              <a:ext uri="{FF2B5EF4-FFF2-40B4-BE49-F238E27FC236}">
                <a16:creationId xmlns:a16="http://schemas.microsoft.com/office/drawing/2014/main" id="{B08175AA-9FFF-4109-8B31-41C27BB5E93A}"/>
              </a:ext>
            </a:extLst>
          </p:cNvPr>
          <p:cNvSpPr/>
          <p:nvPr/>
        </p:nvSpPr>
        <p:spPr>
          <a:xfrm>
            <a:off x="6461856" y="5314908"/>
            <a:ext cx="1322382" cy="132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Baltics</a:t>
            </a:r>
          </a:p>
        </p:txBody>
      </p:sp>
    </p:spTree>
    <p:extLst>
      <p:ext uri="{BB962C8B-B14F-4D97-AF65-F5344CB8AC3E}">
        <p14:creationId xmlns:p14="http://schemas.microsoft.com/office/powerpoint/2010/main" val="189725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49" grpId="0" animBg="1"/>
      <p:bldP spid="52" grpId="0" animBg="1"/>
      <p:bldP spid="29" grpId="0" animBg="1"/>
      <p:bldP spid="31" grpId="0" animBg="1"/>
      <p:bldP spid="32" grpId="0" animBg="1"/>
      <p:bldP spid="12" grpId="0" animBg="1"/>
      <p:bldP spid="26" grpId="0" animBg="1"/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404F48E-4645-4146-98BE-EAF7DB16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Import NVOCC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C44C6EB5-81F3-4201-A747-71E3D5B5EDC4}"/>
              </a:ext>
            </a:extLst>
          </p:cNvPr>
          <p:cNvSpPr/>
          <p:nvPr/>
        </p:nvSpPr>
        <p:spPr>
          <a:xfrm>
            <a:off x="3384447" y="5819699"/>
            <a:ext cx="1298713" cy="7023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SE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EA326998-C6A6-4CC4-98A9-7C5DAF5D3D4D}"/>
              </a:ext>
            </a:extLst>
          </p:cNvPr>
          <p:cNvSpPr/>
          <p:nvPr/>
        </p:nvSpPr>
        <p:spPr>
          <a:xfrm>
            <a:off x="5007837" y="5819699"/>
            <a:ext cx="1298713" cy="70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FF0000"/>
                </a:solidFill>
              </a:rPr>
              <a:t>DK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46E0D20-A115-4B65-9D77-E988D8692F3C}"/>
              </a:ext>
            </a:extLst>
          </p:cNvPr>
          <p:cNvSpPr/>
          <p:nvPr/>
        </p:nvSpPr>
        <p:spPr>
          <a:xfrm>
            <a:off x="6511959" y="5819699"/>
            <a:ext cx="1298713" cy="702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7D13AFD4-961B-4669-A0F2-56EEE3F2661B}"/>
              </a:ext>
            </a:extLst>
          </p:cNvPr>
          <p:cNvSpPr/>
          <p:nvPr/>
        </p:nvSpPr>
        <p:spPr>
          <a:xfrm>
            <a:off x="8072399" y="5804376"/>
            <a:ext cx="1298713" cy="702365"/>
          </a:xfrm>
          <a:prstGeom prst="rect">
            <a:avLst/>
          </a:prstGeom>
          <a:solidFill>
            <a:srgbClr val="5BB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Baltics ES, LT, LV</a:t>
            </a:r>
          </a:p>
        </p:txBody>
      </p:sp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BCB72F6A-F90F-4C72-9B9A-06474E6DAF8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701894" y="2757027"/>
            <a:ext cx="736659" cy="55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pilkoppling 8">
            <a:extLst>
              <a:ext uri="{FF2B5EF4-FFF2-40B4-BE49-F238E27FC236}">
                <a16:creationId xmlns:a16="http://schemas.microsoft.com/office/drawing/2014/main" id="{1B31EF26-93BA-4CEA-93F4-252FE000FE4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606788" y="2797630"/>
            <a:ext cx="660712" cy="51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>
            <a:extLst>
              <a:ext uri="{FF2B5EF4-FFF2-40B4-BE49-F238E27FC236}">
                <a16:creationId xmlns:a16="http://schemas.microsoft.com/office/drawing/2014/main" id="{025563CE-A4FD-461D-9589-132F99E6DA9C}"/>
              </a:ext>
            </a:extLst>
          </p:cNvPr>
          <p:cNvSpPr/>
          <p:nvPr/>
        </p:nvSpPr>
        <p:spPr>
          <a:xfrm>
            <a:off x="5030684" y="3408563"/>
            <a:ext cx="2130632" cy="5852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Till</a:t>
            </a:r>
          </a:p>
          <a:p>
            <a:pPr algn="ctr"/>
            <a:r>
              <a:rPr lang="sv-SE" dirty="0"/>
              <a:t>Antwerpen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53010C4A-772D-455E-B62C-06B3101234AC}"/>
              </a:ext>
            </a:extLst>
          </p:cNvPr>
          <p:cNvSpPr/>
          <p:nvPr/>
        </p:nvSpPr>
        <p:spPr>
          <a:xfrm>
            <a:off x="4040703" y="1432557"/>
            <a:ext cx="1322382" cy="132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till Norden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5C7A49B-F66E-4A57-AA9B-DD039D2D5DD7}"/>
              </a:ext>
            </a:extLst>
          </p:cNvPr>
          <p:cNvSpPr/>
          <p:nvPr/>
        </p:nvSpPr>
        <p:spPr>
          <a:xfrm>
            <a:off x="6606309" y="1473160"/>
            <a:ext cx="1322382" cy="132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Baltics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0AB246A4-2A51-4922-870D-371388BF29FD}"/>
              </a:ext>
            </a:extLst>
          </p:cNvPr>
          <p:cNvSpPr/>
          <p:nvPr/>
        </p:nvSpPr>
        <p:spPr>
          <a:xfrm>
            <a:off x="2956720" y="3308506"/>
            <a:ext cx="1322382" cy="132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till Norden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F1086107-3413-4E1D-8CA6-14E9C8600EFE}"/>
              </a:ext>
            </a:extLst>
          </p:cNvPr>
          <p:cNvSpPr/>
          <p:nvPr/>
        </p:nvSpPr>
        <p:spPr>
          <a:xfrm>
            <a:off x="4701894" y="4093831"/>
            <a:ext cx="1322382" cy="132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Norden lossas i Göteborg</a:t>
            </a:r>
          </a:p>
        </p:txBody>
      </p: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D8847AFE-A303-4E6B-A32C-4FA7160364E4}"/>
              </a:ext>
            </a:extLst>
          </p:cNvPr>
          <p:cNvCxnSpPr/>
          <p:nvPr/>
        </p:nvCxnSpPr>
        <p:spPr>
          <a:xfrm flipH="1">
            <a:off x="4403045" y="3678475"/>
            <a:ext cx="5976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Koppling: vinklad 23">
            <a:extLst>
              <a:ext uri="{FF2B5EF4-FFF2-40B4-BE49-F238E27FC236}">
                <a16:creationId xmlns:a16="http://schemas.microsoft.com/office/drawing/2014/main" id="{E3904BAE-D280-4186-845F-A3551B0C626E}"/>
              </a:ext>
            </a:extLst>
          </p:cNvPr>
          <p:cNvCxnSpPr/>
          <p:nvPr/>
        </p:nvCxnSpPr>
        <p:spPr>
          <a:xfrm>
            <a:off x="3588170" y="4637909"/>
            <a:ext cx="906290" cy="393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ak pilkoppling 25">
            <a:extLst>
              <a:ext uri="{FF2B5EF4-FFF2-40B4-BE49-F238E27FC236}">
                <a16:creationId xmlns:a16="http://schemas.microsoft.com/office/drawing/2014/main" id="{74D5A85A-2A50-4DD1-8C4F-1A2C11EF5D59}"/>
              </a:ext>
            </a:extLst>
          </p:cNvPr>
          <p:cNvCxnSpPr/>
          <p:nvPr/>
        </p:nvCxnSpPr>
        <p:spPr>
          <a:xfrm flipH="1">
            <a:off x="4310607" y="5373827"/>
            <a:ext cx="359782" cy="37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F383AC30-ACDD-4B37-9EF2-C0C064C21CBA}"/>
              </a:ext>
            </a:extLst>
          </p:cNvPr>
          <p:cNvCxnSpPr>
            <a:cxnSpLocks/>
          </p:cNvCxnSpPr>
          <p:nvPr/>
        </p:nvCxnSpPr>
        <p:spPr>
          <a:xfrm>
            <a:off x="5657193" y="5467177"/>
            <a:ext cx="0" cy="27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05B373A0-5490-4189-A3DA-732ACB0B849C}"/>
              </a:ext>
            </a:extLst>
          </p:cNvPr>
          <p:cNvCxnSpPr>
            <a:cxnSpLocks/>
          </p:cNvCxnSpPr>
          <p:nvPr/>
        </p:nvCxnSpPr>
        <p:spPr>
          <a:xfrm>
            <a:off x="6136844" y="5284924"/>
            <a:ext cx="469465" cy="364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ak pilkoppling 31">
            <a:extLst>
              <a:ext uri="{FF2B5EF4-FFF2-40B4-BE49-F238E27FC236}">
                <a16:creationId xmlns:a16="http://schemas.microsoft.com/office/drawing/2014/main" id="{1081254B-3312-4578-A58C-2F29B5490766}"/>
              </a:ext>
            </a:extLst>
          </p:cNvPr>
          <p:cNvCxnSpPr>
            <a:cxnSpLocks/>
          </p:cNvCxnSpPr>
          <p:nvPr/>
        </p:nvCxnSpPr>
        <p:spPr>
          <a:xfrm>
            <a:off x="7161315" y="4146951"/>
            <a:ext cx="1267068" cy="1502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extLst>
              <a:ext uri="{FF2B5EF4-FFF2-40B4-BE49-F238E27FC236}">
                <a16:creationId xmlns:a16="http://schemas.microsoft.com/office/drawing/2014/main" id="{631375BD-2335-4203-ABD2-E069226BC46E}"/>
              </a:ext>
            </a:extLst>
          </p:cNvPr>
          <p:cNvSpPr/>
          <p:nvPr/>
        </p:nvSpPr>
        <p:spPr>
          <a:xfrm>
            <a:off x="404627" y="4399765"/>
            <a:ext cx="1717087" cy="189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Distribution till de nordiska länderna från Göteborg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39619583-E491-4CE5-8075-79DF31CFB211}"/>
              </a:ext>
            </a:extLst>
          </p:cNvPr>
          <p:cNvSpPr/>
          <p:nvPr/>
        </p:nvSpPr>
        <p:spPr>
          <a:xfrm>
            <a:off x="4040703" y="1473160"/>
            <a:ext cx="1322382" cy="132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till Norden</a:t>
            </a:r>
          </a:p>
        </p:txBody>
      </p:sp>
    </p:spTree>
    <p:extLst>
      <p:ext uri="{BB962C8B-B14F-4D97-AF65-F5344CB8AC3E}">
        <p14:creationId xmlns:p14="http://schemas.microsoft.com/office/powerpoint/2010/main" val="399280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 animBg="1"/>
      <p:bldP spid="12" grpId="0" animBg="1"/>
      <p:bldP spid="15" grpId="0" animBg="1"/>
      <p:bldP spid="16" grpId="0" animBg="1"/>
      <p:bldP spid="36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solidFill>
                  <a:srgbClr val="C00000"/>
                </a:solidFill>
              </a:rPr>
              <a:t>RAIL SERVICE </a:t>
            </a:r>
            <a:br>
              <a:rPr lang="sv-SE" dirty="0">
                <a:solidFill>
                  <a:srgbClr val="C00000"/>
                </a:solidFill>
              </a:rPr>
            </a:br>
            <a:r>
              <a:rPr lang="sv-SE" dirty="0"/>
              <a:t>AN VALID OPTION TO AIR- AND SEAFREIGHT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Scan Global </a:t>
            </a:r>
            <a:r>
              <a:rPr lang="sv-SE" dirty="0" err="1"/>
              <a:t>Logistics</a:t>
            </a:r>
            <a:r>
              <a:rPr lang="sv-SE" dirty="0"/>
              <a:t> </a:t>
            </a:r>
            <a:r>
              <a:rPr lang="en-US" dirty="0"/>
              <a:t>can</a:t>
            </a:r>
            <a:r>
              <a:rPr lang="sv-SE" dirty="0"/>
              <a:t> now offer rail service </a:t>
            </a:r>
            <a:br>
              <a:rPr lang="sv-SE" dirty="0"/>
            </a:b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greater</a:t>
            </a:r>
            <a:r>
              <a:rPr lang="sv-SE" dirty="0"/>
              <a:t> China and the Nordics:</a:t>
            </a:r>
            <a:br>
              <a:rPr lang="sv-SE" dirty="0"/>
            </a:br>
            <a:endParaRPr lang="sv-SE" dirty="0"/>
          </a:p>
          <a:p>
            <a:pPr lvl="1"/>
            <a:r>
              <a:rPr lang="sv-SE" dirty="0"/>
              <a:t>FASTER THAN SEA </a:t>
            </a:r>
          </a:p>
          <a:p>
            <a:pPr lvl="1"/>
            <a:r>
              <a:rPr lang="sv-SE" dirty="0"/>
              <a:t>CHEAPER THAN AIR</a:t>
            </a:r>
          </a:p>
          <a:p>
            <a:pPr lvl="1"/>
            <a:r>
              <a:rPr lang="sv-SE" dirty="0"/>
              <a:t>STABLE SERVICE</a:t>
            </a:r>
          </a:p>
          <a:p>
            <a:pPr lvl="1"/>
            <a:r>
              <a:rPr lang="sv-SE" dirty="0"/>
              <a:t>ENVIRONMENTALLY FRIENDLY</a:t>
            </a:r>
          </a:p>
          <a:p>
            <a:pPr lvl="1"/>
            <a:r>
              <a:rPr lang="da-DK" dirty="0"/>
              <a:t>OPERATORS AND CAPACITY IS INCREASING RAPIDLY</a:t>
            </a:r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9" y="2992673"/>
            <a:ext cx="2593389" cy="17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4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rgbClr val="C00000"/>
                </a:solidFill>
              </a:rPr>
              <a:t>TRANSIT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DOOR-TO-DOOR RAIL SOLUTIONS FROM GREATER CHINA TO DENMARK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TRANSIT TIME</a:t>
            </a:r>
          </a:p>
          <a:p>
            <a:r>
              <a:rPr lang="en-US" dirty="0"/>
              <a:t> FCL - 21-24 days </a:t>
            </a:r>
          </a:p>
          <a:p>
            <a:r>
              <a:rPr lang="en-US" dirty="0"/>
              <a:t> LCL  - 24-27 days</a:t>
            </a:r>
          </a:p>
          <a:p>
            <a:r>
              <a:rPr lang="en-US" dirty="0"/>
              <a:t> Cargo is being freighted from major business centers across China </a:t>
            </a:r>
            <a:br>
              <a:rPr lang="en-US" dirty="0"/>
            </a:br>
            <a:r>
              <a:rPr lang="en-US" dirty="0"/>
              <a:t> to ZHENGZHOU or WUHAN </a:t>
            </a:r>
          </a:p>
          <a:p>
            <a:endParaRPr lang="en-US" dirty="0"/>
          </a:p>
          <a:p>
            <a:r>
              <a:rPr lang="en-US" dirty="0"/>
              <a:t> The cargo travels throw </a:t>
            </a:r>
            <a:r>
              <a:rPr lang="en-US" b="1" dirty="0"/>
              <a:t>Kazakhstan, Russia, Belarus, Poland </a:t>
            </a:r>
            <a:br>
              <a:rPr lang="en-US" b="1" dirty="0"/>
            </a:br>
            <a:r>
              <a:rPr lang="en-US" dirty="0"/>
              <a:t>and up to </a:t>
            </a:r>
            <a:r>
              <a:rPr lang="en-US" b="1" dirty="0"/>
              <a:t>HAMBURG </a:t>
            </a:r>
            <a:r>
              <a:rPr lang="en-US" dirty="0"/>
              <a:t>from where it is delivered to our clients on trucks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 TODAY WE CAN OFFER TWO WEEKLY DEPARTURES (SEE SCHEDULE).</a:t>
            </a:r>
          </a:p>
          <a:p>
            <a:pPr marL="0" indent="0" algn="ctr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407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8A2C4F8D-C542-4151-A79C-4781147E9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" r="4299" b="-1"/>
          <a:stretch/>
        </p:blipFill>
        <p:spPr>
          <a:xfrm>
            <a:off x="1000434" y="1904283"/>
            <a:ext cx="3173564" cy="344885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5A54F1DD-25C8-4170-B534-1697DAFD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Sjötransporter transportsystem LCL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6FBFCC8-1779-4663-BE9B-FA291DD59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658" y="1825625"/>
            <a:ext cx="6703142" cy="4351338"/>
          </a:xfrm>
        </p:spPr>
        <p:txBody>
          <a:bodyPr>
            <a:normAutofit/>
          </a:bodyPr>
          <a:lstStyle/>
          <a:p>
            <a:r>
              <a:rPr lang="sv-SE" sz="2100" dirty="0"/>
              <a:t>Bokar plats med rederi</a:t>
            </a:r>
          </a:p>
          <a:p>
            <a:pPr lvl="1"/>
            <a:r>
              <a:rPr lang="sv-SE" sz="2100" dirty="0"/>
              <a:t>För rederiet har innehållet i containern liten betydelse</a:t>
            </a:r>
          </a:p>
          <a:p>
            <a:pPr lvl="2"/>
            <a:r>
              <a:rPr lang="sv-SE" sz="1900" dirty="0"/>
              <a:t>Undantag </a:t>
            </a:r>
            <a:r>
              <a:rPr lang="sv-SE" sz="1900" b="1" dirty="0"/>
              <a:t>Farligt gods</a:t>
            </a:r>
          </a:p>
          <a:p>
            <a:pPr lvl="1"/>
            <a:r>
              <a:rPr lang="sv-SE" sz="2100" dirty="0"/>
              <a:t>Vikten ska intygas VGM</a:t>
            </a:r>
          </a:p>
          <a:p>
            <a:pPr lvl="2"/>
            <a:r>
              <a:rPr lang="sv-SE" sz="1900" dirty="0" err="1"/>
              <a:t>Verified</a:t>
            </a:r>
            <a:r>
              <a:rPr lang="sv-SE" sz="1900" dirty="0"/>
              <a:t>  Gross </a:t>
            </a:r>
            <a:r>
              <a:rPr lang="sv-SE" sz="1900" dirty="0" err="1"/>
              <a:t>Mass</a:t>
            </a:r>
            <a:endParaRPr lang="sv-SE" sz="1900" dirty="0"/>
          </a:p>
          <a:p>
            <a:pPr lvl="1"/>
            <a:r>
              <a:rPr lang="sv-SE" sz="2100" dirty="0"/>
              <a:t>Avsändaren är ansvarig och skall intyga vikten</a:t>
            </a:r>
          </a:p>
          <a:p>
            <a:pPr lvl="1"/>
            <a:r>
              <a:rPr lang="sv-SE" sz="2100" dirty="0"/>
              <a:t>Till speditören/logistikföretaget</a:t>
            </a:r>
          </a:p>
          <a:p>
            <a:pPr lvl="2"/>
            <a:r>
              <a:rPr lang="sv-SE" sz="1900" dirty="0"/>
              <a:t>Godsets vikt</a:t>
            </a:r>
          </a:p>
          <a:p>
            <a:pPr lvl="2"/>
            <a:r>
              <a:rPr lang="sv-SE" sz="1900" dirty="0"/>
              <a:t>Emballage</a:t>
            </a:r>
          </a:p>
          <a:p>
            <a:pPr lvl="1"/>
            <a:r>
              <a:rPr lang="sv-SE" sz="2100" dirty="0"/>
              <a:t>Speditören/logistikföretaget intygar till rederiet</a:t>
            </a:r>
          </a:p>
          <a:p>
            <a:pPr lvl="2"/>
            <a:r>
              <a:rPr lang="sv-SE" sz="1900" dirty="0"/>
              <a:t>Containers vikt</a:t>
            </a:r>
          </a:p>
          <a:p>
            <a:pPr marL="457200" lvl="1" indent="0">
              <a:buNone/>
            </a:pPr>
            <a:endParaRPr lang="sv-SE" sz="1700" dirty="0"/>
          </a:p>
          <a:p>
            <a:pPr lvl="1"/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56488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452" y="5274953"/>
            <a:ext cx="6172200" cy="535781"/>
          </a:xfrm>
        </p:spPr>
        <p:txBody>
          <a:bodyPr>
            <a:normAutofit fontScale="90000"/>
          </a:bodyPr>
          <a:lstStyle/>
          <a:p>
            <a:r>
              <a:rPr lang="sv-SE" dirty="0">
                <a:solidFill>
                  <a:srgbClr val="C00000"/>
                </a:solidFill>
              </a:rPr>
              <a:t>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grpSp>
        <p:nvGrpSpPr>
          <p:cNvPr id="10" name="Group 9"/>
          <p:cNvGrpSpPr/>
          <p:nvPr/>
        </p:nvGrpSpPr>
        <p:grpSpPr>
          <a:xfrm>
            <a:off x="2775039" y="361950"/>
            <a:ext cx="6172200" cy="5269609"/>
            <a:chOff x="3940124" y="384691"/>
            <a:chExt cx="6623101" cy="592085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7672" y="384691"/>
              <a:ext cx="6485553" cy="2862991"/>
            </a:xfrm>
            <a:prstGeom prst="rect">
              <a:avLst/>
            </a:prstGeom>
          </p:spPr>
        </p:pic>
        <p:sp>
          <p:nvSpPr>
            <p:cNvPr id="12" name="Right Arrow Callout 11"/>
            <p:cNvSpPr/>
            <p:nvPr/>
          </p:nvSpPr>
          <p:spPr>
            <a:xfrm>
              <a:off x="7570036" y="2386982"/>
              <a:ext cx="1090918" cy="179148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Zhengzhou</a:t>
              </a:r>
            </a:p>
          </p:txBody>
        </p:sp>
        <p:sp>
          <p:nvSpPr>
            <p:cNvPr id="13" name="Right Arrow Callout 12"/>
            <p:cNvSpPr/>
            <p:nvPr/>
          </p:nvSpPr>
          <p:spPr>
            <a:xfrm>
              <a:off x="3940124" y="1548802"/>
              <a:ext cx="1070359" cy="232636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Hamburg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2531" y="3504370"/>
              <a:ext cx="6302656" cy="2801180"/>
            </a:xfrm>
            <a:prstGeom prst="rect">
              <a:avLst/>
            </a:prstGeom>
          </p:spPr>
        </p:pic>
        <p:sp>
          <p:nvSpPr>
            <p:cNvPr id="15" name="Right Arrow Callout 14"/>
            <p:cNvSpPr/>
            <p:nvPr/>
          </p:nvSpPr>
          <p:spPr>
            <a:xfrm>
              <a:off x="7390242" y="5708831"/>
              <a:ext cx="1563591" cy="225382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Wuhan</a:t>
              </a:r>
            </a:p>
          </p:txBody>
        </p:sp>
        <p:sp>
          <p:nvSpPr>
            <p:cNvPr id="16" name="Right Arrow Callout 15"/>
            <p:cNvSpPr/>
            <p:nvPr/>
          </p:nvSpPr>
          <p:spPr>
            <a:xfrm>
              <a:off x="4004494" y="4649180"/>
              <a:ext cx="1082188" cy="213912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Hamburg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445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420" y="1582557"/>
            <a:ext cx="6172200" cy="535781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rgbClr val="C00000"/>
                </a:solidFill>
              </a:rPr>
              <a:t>SHIPMENT MECHANICS AND FLOW CHART</a:t>
            </a:r>
            <a:br>
              <a:rPr lang="da-DK" dirty="0">
                <a:solidFill>
                  <a:srgbClr val="C00000"/>
                </a:solidFill>
              </a:rPr>
            </a:br>
            <a:endParaRPr lang="sv-SE" dirty="0">
              <a:solidFill>
                <a:srgbClr val="C00000"/>
              </a:solidFill>
            </a:endParaRPr>
          </a:p>
        </p:txBody>
      </p:sp>
      <p:grpSp>
        <p:nvGrpSpPr>
          <p:cNvPr id="4" name="组合 411"/>
          <p:cNvGrpSpPr>
            <a:grpSpLocks/>
          </p:cNvGrpSpPr>
          <p:nvPr/>
        </p:nvGrpSpPr>
        <p:grpSpPr bwMode="auto">
          <a:xfrm>
            <a:off x="2788896" y="2335951"/>
            <a:ext cx="6423422" cy="1815982"/>
            <a:chOff x="161925" y="1041488"/>
            <a:chExt cx="8564563" cy="242085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1544638" y="2432050"/>
              <a:ext cx="901700" cy="620713"/>
              <a:chOff x="0" y="0"/>
              <a:chExt cx="355" cy="255"/>
            </a:xfrm>
          </p:grpSpPr>
          <p:sp>
            <p:nvSpPr>
              <p:cNvPr id="23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0"/>
                <a:ext cx="355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5" name="Freeform 5"/>
              <p:cNvSpPr>
                <a:spLocks noChangeArrowheads="1"/>
              </p:cNvSpPr>
              <p:nvPr/>
            </p:nvSpPr>
            <p:spPr bwMode="auto">
              <a:xfrm>
                <a:off x="46" y="0"/>
                <a:ext cx="309" cy="25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C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6" name="Freeform 6"/>
              <p:cNvSpPr>
                <a:spLocks noChangeArrowheads="1"/>
              </p:cNvSpPr>
              <p:nvPr/>
            </p:nvSpPr>
            <p:spPr bwMode="auto">
              <a:xfrm>
                <a:off x="236" y="3"/>
                <a:ext cx="119" cy="19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7" name="Freeform 7"/>
              <p:cNvSpPr>
                <a:spLocks noChangeArrowheads="1"/>
              </p:cNvSpPr>
              <p:nvPr/>
            </p:nvSpPr>
            <p:spPr bwMode="auto">
              <a:xfrm>
                <a:off x="64" y="188"/>
                <a:ext cx="272" cy="6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75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8" name="Freeform 8"/>
              <p:cNvSpPr>
                <a:spLocks noChangeArrowheads="1"/>
              </p:cNvSpPr>
              <p:nvPr/>
            </p:nvSpPr>
            <p:spPr bwMode="auto">
              <a:xfrm>
                <a:off x="242" y="6"/>
                <a:ext cx="20" cy="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9" name="Rectangle 9"/>
              <p:cNvSpPr>
                <a:spLocks noChangeArrowheads="1"/>
              </p:cNvSpPr>
              <p:nvPr/>
            </p:nvSpPr>
            <p:spPr bwMode="auto">
              <a:xfrm>
                <a:off x="242" y="21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0" name="Rectangle 10"/>
              <p:cNvSpPr>
                <a:spLocks noChangeArrowheads="1"/>
              </p:cNvSpPr>
              <p:nvPr/>
            </p:nvSpPr>
            <p:spPr bwMode="auto">
              <a:xfrm>
                <a:off x="242" y="37"/>
                <a:ext cx="20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1" name="Rectangle 11"/>
              <p:cNvSpPr>
                <a:spLocks noChangeArrowheads="1"/>
              </p:cNvSpPr>
              <p:nvPr/>
            </p:nvSpPr>
            <p:spPr bwMode="auto">
              <a:xfrm>
                <a:off x="242" y="52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2" name="Freeform 12"/>
              <p:cNvSpPr>
                <a:spLocks noChangeArrowheads="1"/>
              </p:cNvSpPr>
              <p:nvPr/>
            </p:nvSpPr>
            <p:spPr bwMode="auto">
              <a:xfrm>
                <a:off x="280" y="21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43" name="Rectangle 13"/>
              <p:cNvSpPr>
                <a:spLocks noChangeArrowheads="1"/>
              </p:cNvSpPr>
              <p:nvPr/>
            </p:nvSpPr>
            <p:spPr bwMode="auto">
              <a:xfrm>
                <a:off x="280" y="37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4" name="Rectangle 14"/>
              <p:cNvSpPr>
                <a:spLocks noChangeArrowheads="1"/>
              </p:cNvSpPr>
              <p:nvPr/>
            </p:nvSpPr>
            <p:spPr bwMode="auto">
              <a:xfrm>
                <a:off x="280" y="52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5" name="Rectangle 15"/>
              <p:cNvSpPr>
                <a:spLocks noChangeArrowheads="1"/>
              </p:cNvSpPr>
              <p:nvPr/>
            </p:nvSpPr>
            <p:spPr bwMode="auto">
              <a:xfrm>
                <a:off x="280" y="67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6" name="Freeform 16"/>
              <p:cNvSpPr>
                <a:spLocks noChangeArrowheads="1"/>
              </p:cNvSpPr>
              <p:nvPr/>
            </p:nvSpPr>
            <p:spPr bwMode="auto">
              <a:xfrm>
                <a:off x="318" y="67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47" name="Rectangle 17"/>
              <p:cNvSpPr>
                <a:spLocks noChangeArrowheads="1"/>
              </p:cNvSpPr>
              <p:nvPr/>
            </p:nvSpPr>
            <p:spPr bwMode="auto">
              <a:xfrm>
                <a:off x="318" y="83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8" name="Rectangle 18"/>
              <p:cNvSpPr>
                <a:spLocks noChangeArrowheads="1"/>
              </p:cNvSpPr>
              <p:nvPr/>
            </p:nvSpPr>
            <p:spPr bwMode="auto">
              <a:xfrm>
                <a:off x="318" y="98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9" name="Rectangle 19"/>
              <p:cNvSpPr>
                <a:spLocks noChangeArrowheads="1"/>
              </p:cNvSpPr>
              <p:nvPr/>
            </p:nvSpPr>
            <p:spPr bwMode="auto">
              <a:xfrm>
                <a:off x="318" y="114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50" name="Rectangle 20"/>
              <p:cNvSpPr>
                <a:spLocks noChangeArrowheads="1"/>
              </p:cNvSpPr>
              <p:nvPr/>
            </p:nvSpPr>
            <p:spPr bwMode="auto">
              <a:xfrm>
                <a:off x="318" y="129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51" name="Freeform 21"/>
              <p:cNvSpPr>
                <a:spLocks noChangeArrowheads="1"/>
              </p:cNvSpPr>
              <p:nvPr/>
            </p:nvSpPr>
            <p:spPr bwMode="auto">
              <a:xfrm>
                <a:off x="318" y="52"/>
                <a:ext cx="15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2" name="Freeform 22"/>
              <p:cNvSpPr>
                <a:spLocks noChangeArrowheads="1"/>
              </p:cNvSpPr>
              <p:nvPr/>
            </p:nvSpPr>
            <p:spPr bwMode="auto">
              <a:xfrm>
                <a:off x="29" y="89"/>
                <a:ext cx="18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3" name="Rectangle 23"/>
              <p:cNvSpPr>
                <a:spLocks noChangeArrowheads="1"/>
              </p:cNvSpPr>
              <p:nvPr/>
            </p:nvSpPr>
            <p:spPr bwMode="auto">
              <a:xfrm>
                <a:off x="27" y="90"/>
                <a:ext cx="4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54" name="Freeform 24"/>
              <p:cNvSpPr>
                <a:spLocks noChangeArrowheads="1"/>
              </p:cNvSpPr>
              <p:nvPr/>
            </p:nvSpPr>
            <p:spPr bwMode="auto">
              <a:xfrm>
                <a:off x="199" y="164"/>
                <a:ext cx="32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5" name="Freeform 25"/>
              <p:cNvSpPr>
                <a:spLocks noChangeArrowheads="1"/>
              </p:cNvSpPr>
              <p:nvPr/>
            </p:nvSpPr>
            <p:spPr bwMode="auto">
              <a:xfrm>
                <a:off x="195" y="171"/>
                <a:ext cx="74" cy="1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6" name="Freeform 26"/>
              <p:cNvSpPr>
                <a:spLocks noChangeArrowheads="1"/>
              </p:cNvSpPr>
              <p:nvPr/>
            </p:nvSpPr>
            <p:spPr bwMode="auto">
              <a:xfrm>
                <a:off x="185" y="32"/>
                <a:ext cx="129" cy="13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7" name="Freeform 27"/>
              <p:cNvSpPr>
                <a:spLocks noChangeArrowheads="1"/>
              </p:cNvSpPr>
              <p:nvPr/>
            </p:nvSpPr>
            <p:spPr bwMode="auto">
              <a:xfrm>
                <a:off x="68" y="138"/>
                <a:ext cx="246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8" name="Freeform 28"/>
              <p:cNvSpPr>
                <a:spLocks noChangeArrowheads="1"/>
              </p:cNvSpPr>
              <p:nvPr/>
            </p:nvSpPr>
            <p:spPr bwMode="auto">
              <a:xfrm>
                <a:off x="182" y="138"/>
                <a:ext cx="132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9" name="Freeform 29"/>
              <p:cNvSpPr>
                <a:spLocks noChangeArrowheads="1"/>
              </p:cNvSpPr>
              <p:nvPr/>
            </p:nvSpPr>
            <p:spPr bwMode="auto">
              <a:xfrm>
                <a:off x="61" y="31"/>
                <a:ext cx="128" cy="1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0" name="Freeform 30"/>
              <p:cNvSpPr>
                <a:spLocks noChangeArrowheads="1"/>
              </p:cNvSpPr>
              <p:nvPr/>
            </p:nvSpPr>
            <p:spPr bwMode="auto">
              <a:xfrm>
                <a:off x="162" y="144"/>
                <a:ext cx="115" cy="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1" name="Freeform 31"/>
              <p:cNvSpPr>
                <a:spLocks noChangeArrowheads="1"/>
              </p:cNvSpPr>
              <p:nvPr/>
            </p:nvSpPr>
            <p:spPr bwMode="auto">
              <a:xfrm>
                <a:off x="120" y="150"/>
                <a:ext cx="15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2" name="Freeform 32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74" cy="5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3" name="Rectangle 33"/>
              <p:cNvSpPr>
                <a:spLocks noChangeArrowheads="1"/>
              </p:cNvSpPr>
              <p:nvPr/>
            </p:nvSpPr>
            <p:spPr bwMode="auto">
              <a:xfrm>
                <a:off x="2" y="157"/>
                <a:ext cx="25" cy="18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64" name="Freeform 34"/>
              <p:cNvSpPr>
                <a:spLocks noChangeArrowheads="1"/>
              </p:cNvSpPr>
              <p:nvPr/>
            </p:nvSpPr>
            <p:spPr bwMode="auto">
              <a:xfrm>
                <a:off x="0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5" name="Freeform 35"/>
              <p:cNvSpPr>
                <a:spLocks noChangeArrowheads="1"/>
              </p:cNvSpPr>
              <p:nvPr/>
            </p:nvSpPr>
            <p:spPr bwMode="auto">
              <a:xfrm>
                <a:off x="109" y="152"/>
                <a:ext cx="24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6" name="Freeform 36"/>
              <p:cNvSpPr>
                <a:spLocks noChangeArrowheads="1"/>
              </p:cNvSpPr>
              <p:nvPr/>
            </p:nvSpPr>
            <p:spPr bwMode="auto">
              <a:xfrm>
                <a:off x="124" y="152"/>
                <a:ext cx="17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7" name="Freeform 37"/>
              <p:cNvSpPr>
                <a:spLocks noChangeArrowheads="1"/>
              </p:cNvSpPr>
              <p:nvPr/>
            </p:nvSpPr>
            <p:spPr bwMode="auto">
              <a:xfrm>
                <a:off x="127" y="159"/>
                <a:ext cx="11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8" name="Freeform 38"/>
              <p:cNvSpPr>
                <a:spLocks noChangeArrowheads="1"/>
              </p:cNvSpPr>
              <p:nvPr/>
            </p:nvSpPr>
            <p:spPr bwMode="auto">
              <a:xfrm>
                <a:off x="129" y="165"/>
                <a:ext cx="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9" name="Freeform 39"/>
              <p:cNvSpPr>
                <a:spLocks noChangeArrowheads="1"/>
              </p:cNvSpPr>
              <p:nvPr/>
            </p:nvSpPr>
            <p:spPr bwMode="auto">
              <a:xfrm>
                <a:off x="129" y="167"/>
                <a:ext cx="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0" name="Freeform 40"/>
              <p:cNvSpPr>
                <a:spLocks noChangeArrowheads="1"/>
              </p:cNvSpPr>
              <p:nvPr/>
            </p:nvSpPr>
            <p:spPr bwMode="auto">
              <a:xfrm>
                <a:off x="130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1" name="Freeform 41"/>
              <p:cNvSpPr>
                <a:spLocks noChangeArrowheads="1"/>
              </p:cNvSpPr>
              <p:nvPr/>
            </p:nvSpPr>
            <p:spPr bwMode="auto">
              <a:xfrm>
                <a:off x="13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2" name="Freeform 42"/>
              <p:cNvSpPr>
                <a:spLocks noChangeArrowheads="1"/>
              </p:cNvSpPr>
              <p:nvPr/>
            </p:nvSpPr>
            <p:spPr bwMode="auto">
              <a:xfrm>
                <a:off x="131" y="172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3" name="Freeform 43"/>
              <p:cNvSpPr>
                <a:spLocks noChangeArrowheads="1"/>
              </p:cNvSpPr>
              <p:nvPr/>
            </p:nvSpPr>
            <p:spPr bwMode="auto">
              <a:xfrm>
                <a:off x="130" y="169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4" name="Freeform 44"/>
              <p:cNvSpPr>
                <a:spLocks noChangeArrowheads="1"/>
              </p:cNvSpPr>
              <p:nvPr/>
            </p:nvSpPr>
            <p:spPr bwMode="auto">
              <a:xfrm>
                <a:off x="129" y="173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5" name="Freeform 45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91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6" name="Freeform 46"/>
              <p:cNvSpPr>
                <a:spLocks noChangeArrowheads="1"/>
              </p:cNvSpPr>
              <p:nvPr/>
            </p:nvSpPr>
            <p:spPr bwMode="auto">
              <a:xfrm>
                <a:off x="98" y="45"/>
                <a:ext cx="54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7" name="Freeform 47"/>
              <p:cNvSpPr>
                <a:spLocks noChangeArrowheads="1"/>
              </p:cNvSpPr>
              <p:nvPr/>
            </p:nvSpPr>
            <p:spPr bwMode="auto">
              <a:xfrm>
                <a:off x="27" y="83"/>
                <a:ext cx="114" cy="8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8" name="Freeform 48"/>
              <p:cNvSpPr>
                <a:spLocks noChangeArrowheads="1"/>
              </p:cNvSpPr>
              <p:nvPr/>
            </p:nvSpPr>
            <p:spPr bwMode="auto">
              <a:xfrm>
                <a:off x="93" y="85"/>
                <a:ext cx="70" cy="8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9" name="Freeform 49"/>
              <p:cNvSpPr>
                <a:spLocks noChangeArrowheads="1"/>
              </p:cNvSpPr>
              <p:nvPr/>
            </p:nvSpPr>
            <p:spPr bwMode="auto">
              <a:xfrm>
                <a:off x="95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0" name="Freeform 50"/>
              <p:cNvSpPr>
                <a:spLocks noChangeArrowheads="1"/>
              </p:cNvSpPr>
              <p:nvPr/>
            </p:nvSpPr>
            <p:spPr bwMode="auto">
              <a:xfrm>
                <a:off x="120" y="137"/>
                <a:ext cx="2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1" name="Freeform 51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2" name="Freeform 52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3" name="Rectangle 53"/>
              <p:cNvSpPr>
                <a:spLocks noChangeArrowheads="1"/>
              </p:cNvSpPr>
              <p:nvPr/>
            </p:nvSpPr>
            <p:spPr bwMode="auto">
              <a:xfrm>
                <a:off x="102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84" name="Freeform 54"/>
              <p:cNvSpPr>
                <a:spLocks noChangeArrowheads="1"/>
              </p:cNvSpPr>
              <p:nvPr/>
            </p:nvSpPr>
            <p:spPr bwMode="auto">
              <a:xfrm>
                <a:off x="103" y="14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5" name="Freeform 55"/>
              <p:cNvSpPr>
                <a:spLocks noChangeArrowheads="1"/>
              </p:cNvSpPr>
              <p:nvPr/>
            </p:nvSpPr>
            <p:spPr bwMode="auto">
              <a:xfrm>
                <a:off x="105" y="14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6" name="Freeform 56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7" name="Freeform 57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8" name="Rectangle 58"/>
              <p:cNvSpPr>
                <a:spLocks noChangeArrowheads="1"/>
              </p:cNvSpPr>
              <p:nvPr/>
            </p:nvSpPr>
            <p:spPr bwMode="auto">
              <a:xfrm>
                <a:off x="102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89" name="Freeform 59"/>
              <p:cNvSpPr>
                <a:spLocks noChangeArrowheads="1"/>
              </p:cNvSpPr>
              <p:nvPr/>
            </p:nvSpPr>
            <p:spPr bwMode="auto">
              <a:xfrm>
                <a:off x="103" y="148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0" name="Freeform 60"/>
              <p:cNvSpPr>
                <a:spLocks noChangeArrowheads="1"/>
              </p:cNvSpPr>
              <p:nvPr/>
            </p:nvSpPr>
            <p:spPr bwMode="auto">
              <a:xfrm>
                <a:off x="105" y="148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1" name="Freeform 61"/>
              <p:cNvSpPr>
                <a:spLocks noChangeArrowheads="1"/>
              </p:cNvSpPr>
              <p:nvPr/>
            </p:nvSpPr>
            <p:spPr bwMode="auto">
              <a:xfrm>
                <a:off x="39" y="81"/>
                <a:ext cx="11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2" name="Rectangle 62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4" cy="3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3" name="Rectangle 63"/>
              <p:cNvSpPr>
                <a:spLocks noChangeArrowheads="1"/>
              </p:cNvSpPr>
              <p:nvPr/>
            </p:nvSpPr>
            <p:spPr bwMode="auto">
              <a:xfrm>
                <a:off x="162" y="45"/>
                <a:ext cx="1" cy="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4" name="Rectangle 64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1" cy="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5" name="Freeform 65"/>
              <p:cNvSpPr>
                <a:spLocks noChangeArrowheads="1"/>
              </p:cNvSpPr>
              <p:nvPr/>
            </p:nvSpPr>
            <p:spPr bwMode="auto">
              <a:xfrm>
                <a:off x="145" y="136"/>
                <a:ext cx="20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6" name="Freeform 66"/>
              <p:cNvSpPr>
                <a:spLocks noChangeArrowheads="1"/>
              </p:cNvSpPr>
              <p:nvPr/>
            </p:nvSpPr>
            <p:spPr bwMode="auto">
              <a:xfrm>
                <a:off x="146" y="136"/>
                <a:ext cx="18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7" name="Freeform 67"/>
              <p:cNvSpPr>
                <a:spLocks noChangeArrowheads="1"/>
              </p:cNvSpPr>
              <p:nvPr/>
            </p:nvSpPr>
            <p:spPr bwMode="auto">
              <a:xfrm>
                <a:off x="146" y="137"/>
                <a:ext cx="1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8" name="Rectangle 68"/>
              <p:cNvSpPr>
                <a:spLocks noChangeArrowheads="1"/>
              </p:cNvSpPr>
              <p:nvPr/>
            </p:nvSpPr>
            <p:spPr bwMode="auto">
              <a:xfrm>
                <a:off x="158" y="83"/>
                <a:ext cx="9" cy="54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9" name="Rectangle 69"/>
              <p:cNvSpPr>
                <a:spLocks noChangeArrowheads="1"/>
              </p:cNvSpPr>
              <p:nvPr/>
            </p:nvSpPr>
            <p:spPr bwMode="auto">
              <a:xfrm>
                <a:off x="163" y="83"/>
                <a:ext cx="3" cy="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00" name="Rectangle 70"/>
              <p:cNvSpPr>
                <a:spLocks noChangeArrowheads="1"/>
              </p:cNvSpPr>
              <p:nvPr/>
            </p:nvSpPr>
            <p:spPr bwMode="auto">
              <a:xfrm>
                <a:off x="159" y="83"/>
                <a:ext cx="1" cy="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01" name="Freeform 71"/>
              <p:cNvSpPr>
                <a:spLocks noChangeArrowheads="1"/>
              </p:cNvSpPr>
              <p:nvPr/>
            </p:nvSpPr>
            <p:spPr bwMode="auto">
              <a:xfrm>
                <a:off x="102" y="121"/>
                <a:ext cx="5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F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2" name="Freeform 72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33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3" name="Freeform 73"/>
              <p:cNvSpPr>
                <a:spLocks noChangeArrowheads="1"/>
              </p:cNvSpPr>
              <p:nvPr/>
            </p:nvSpPr>
            <p:spPr bwMode="auto">
              <a:xfrm>
                <a:off x="206" y="157"/>
                <a:ext cx="16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4" name="Freeform 74"/>
              <p:cNvSpPr>
                <a:spLocks noChangeArrowheads="1"/>
              </p:cNvSpPr>
              <p:nvPr/>
            </p:nvSpPr>
            <p:spPr bwMode="auto">
              <a:xfrm>
                <a:off x="208" y="163"/>
                <a:ext cx="12" cy="2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5" name="Freeform 75"/>
              <p:cNvSpPr>
                <a:spLocks noChangeArrowheads="1"/>
              </p:cNvSpPr>
              <p:nvPr/>
            </p:nvSpPr>
            <p:spPr bwMode="auto">
              <a:xfrm>
                <a:off x="211" y="168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6" name="Freeform 76"/>
              <p:cNvSpPr>
                <a:spLocks noChangeArrowheads="1"/>
              </p:cNvSpPr>
              <p:nvPr/>
            </p:nvSpPr>
            <p:spPr bwMode="auto">
              <a:xfrm>
                <a:off x="211" y="170"/>
                <a:ext cx="3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7" name="Freeform 77"/>
              <p:cNvSpPr>
                <a:spLocks noChangeArrowheads="1"/>
              </p:cNvSpPr>
              <p:nvPr/>
            </p:nvSpPr>
            <p:spPr bwMode="auto">
              <a:xfrm>
                <a:off x="212" y="18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8" name="Freeform 78"/>
              <p:cNvSpPr>
                <a:spLocks noChangeArrowheads="1"/>
              </p:cNvSpPr>
              <p:nvPr/>
            </p:nvSpPr>
            <p:spPr bwMode="auto">
              <a:xfrm>
                <a:off x="212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9" name="Freeform 79"/>
              <p:cNvSpPr>
                <a:spLocks noChangeArrowheads="1"/>
              </p:cNvSpPr>
              <p:nvPr/>
            </p:nvSpPr>
            <p:spPr bwMode="auto">
              <a:xfrm>
                <a:off x="212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0" name="Freeform 80"/>
              <p:cNvSpPr>
                <a:spLocks noChangeArrowheads="1"/>
              </p:cNvSpPr>
              <p:nvPr/>
            </p:nvSpPr>
            <p:spPr bwMode="auto">
              <a:xfrm>
                <a:off x="212" y="171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1" name="Freeform 81"/>
              <p:cNvSpPr>
                <a:spLocks noChangeArrowheads="1"/>
              </p:cNvSpPr>
              <p:nvPr/>
            </p:nvSpPr>
            <p:spPr bwMode="auto">
              <a:xfrm>
                <a:off x="211" y="175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2" name="Freeform 82"/>
              <p:cNvSpPr>
                <a:spLocks noChangeArrowheads="1"/>
              </p:cNvSpPr>
              <p:nvPr/>
            </p:nvSpPr>
            <p:spPr bwMode="auto">
              <a:xfrm>
                <a:off x="194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3" name="Freeform 83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4" name="Freeform 84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35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5" name="Freeform 85"/>
              <p:cNvSpPr>
                <a:spLocks noChangeArrowheads="1"/>
              </p:cNvSpPr>
              <p:nvPr/>
            </p:nvSpPr>
            <p:spPr bwMode="auto">
              <a:xfrm>
                <a:off x="189" y="155"/>
                <a:ext cx="17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6" name="Freeform 86"/>
              <p:cNvSpPr>
                <a:spLocks noChangeArrowheads="1"/>
              </p:cNvSpPr>
              <p:nvPr/>
            </p:nvSpPr>
            <p:spPr bwMode="auto">
              <a:xfrm>
                <a:off x="192" y="161"/>
                <a:ext cx="11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7" name="Freeform 87"/>
              <p:cNvSpPr>
                <a:spLocks noChangeArrowheads="1"/>
              </p:cNvSpPr>
              <p:nvPr/>
            </p:nvSpPr>
            <p:spPr bwMode="auto">
              <a:xfrm>
                <a:off x="194" y="167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8" name="Freeform 88"/>
              <p:cNvSpPr>
                <a:spLocks noChangeArrowheads="1"/>
              </p:cNvSpPr>
              <p:nvPr/>
            </p:nvSpPr>
            <p:spPr bwMode="auto">
              <a:xfrm>
                <a:off x="194" y="168"/>
                <a:ext cx="3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9" name="Freeform 89"/>
              <p:cNvSpPr>
                <a:spLocks noChangeArrowheads="1"/>
              </p:cNvSpPr>
              <p:nvPr/>
            </p:nvSpPr>
            <p:spPr bwMode="auto">
              <a:xfrm>
                <a:off x="195" y="180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0" name="Freeform 90"/>
              <p:cNvSpPr>
                <a:spLocks noChangeArrowheads="1"/>
              </p:cNvSpPr>
              <p:nvPr/>
            </p:nvSpPr>
            <p:spPr bwMode="auto">
              <a:xfrm>
                <a:off x="196" y="177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1" name="Freeform 91"/>
              <p:cNvSpPr>
                <a:spLocks noChangeArrowheads="1"/>
              </p:cNvSpPr>
              <p:nvPr/>
            </p:nvSpPr>
            <p:spPr bwMode="auto">
              <a:xfrm>
                <a:off x="196" y="173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2" name="Freeform 92"/>
              <p:cNvSpPr>
                <a:spLocks noChangeArrowheads="1"/>
              </p:cNvSpPr>
              <p:nvPr/>
            </p:nvSpPr>
            <p:spPr bwMode="auto">
              <a:xfrm>
                <a:off x="195" y="17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3" name="Freeform 93"/>
              <p:cNvSpPr>
                <a:spLocks noChangeArrowheads="1"/>
              </p:cNvSpPr>
              <p:nvPr/>
            </p:nvSpPr>
            <p:spPr bwMode="auto">
              <a:xfrm>
                <a:off x="194" y="174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4" name="Freeform 94"/>
              <p:cNvSpPr>
                <a:spLocks noChangeArrowheads="1"/>
              </p:cNvSpPr>
              <p:nvPr/>
            </p:nvSpPr>
            <p:spPr bwMode="auto">
              <a:xfrm>
                <a:off x="176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5" name="Freeform 95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6" name="Freeform 96"/>
              <p:cNvSpPr>
                <a:spLocks noChangeArrowheads="1"/>
              </p:cNvSpPr>
              <p:nvPr/>
            </p:nvSpPr>
            <p:spPr bwMode="auto">
              <a:xfrm>
                <a:off x="156" y="156"/>
                <a:ext cx="30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7" name="Freeform 97"/>
              <p:cNvSpPr>
                <a:spLocks noChangeArrowheads="1"/>
              </p:cNvSpPr>
              <p:nvPr/>
            </p:nvSpPr>
            <p:spPr bwMode="auto">
              <a:xfrm>
                <a:off x="143" y="156"/>
                <a:ext cx="27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8" name="Freeform 98"/>
              <p:cNvSpPr>
                <a:spLocks noChangeArrowheads="1"/>
              </p:cNvSpPr>
              <p:nvPr/>
            </p:nvSpPr>
            <p:spPr bwMode="auto">
              <a:xfrm>
                <a:off x="162" y="157"/>
                <a:ext cx="20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9" name="Freeform 99"/>
              <p:cNvSpPr>
                <a:spLocks noChangeArrowheads="1"/>
              </p:cNvSpPr>
              <p:nvPr/>
            </p:nvSpPr>
            <p:spPr bwMode="auto">
              <a:xfrm>
                <a:off x="163" y="176"/>
                <a:ext cx="21" cy="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0" name="Freeform 100"/>
              <p:cNvSpPr>
                <a:spLocks noChangeArrowheads="1"/>
              </p:cNvSpPr>
              <p:nvPr/>
            </p:nvSpPr>
            <p:spPr bwMode="auto">
              <a:xfrm>
                <a:off x="160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1" name="Freeform 101"/>
              <p:cNvSpPr>
                <a:spLocks noChangeArrowheads="1"/>
              </p:cNvSpPr>
              <p:nvPr/>
            </p:nvSpPr>
            <p:spPr bwMode="auto">
              <a:xfrm>
                <a:off x="164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2" name="Freeform 102"/>
              <p:cNvSpPr>
                <a:spLocks noChangeArrowheads="1"/>
              </p:cNvSpPr>
              <p:nvPr/>
            </p:nvSpPr>
            <p:spPr bwMode="auto">
              <a:xfrm>
                <a:off x="168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3" name="Freeform 103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26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4" name="Freeform 104"/>
              <p:cNvSpPr>
                <a:spLocks noChangeArrowheads="1"/>
              </p:cNvSpPr>
              <p:nvPr/>
            </p:nvSpPr>
            <p:spPr bwMode="auto">
              <a:xfrm>
                <a:off x="290" y="164"/>
                <a:ext cx="13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5" name="Freeform 105"/>
              <p:cNvSpPr>
                <a:spLocks noChangeArrowheads="1"/>
              </p:cNvSpPr>
              <p:nvPr/>
            </p:nvSpPr>
            <p:spPr bwMode="auto">
              <a:xfrm>
                <a:off x="292" y="169"/>
                <a:ext cx="9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6" name="Freeform 106"/>
              <p:cNvSpPr>
                <a:spLocks noChangeArrowheads="1"/>
              </p:cNvSpPr>
              <p:nvPr/>
            </p:nvSpPr>
            <p:spPr bwMode="auto">
              <a:xfrm>
                <a:off x="294" y="173"/>
                <a:ext cx="5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7" name="Freeform 107"/>
              <p:cNvSpPr>
                <a:spLocks noChangeArrowheads="1"/>
              </p:cNvSpPr>
              <p:nvPr/>
            </p:nvSpPr>
            <p:spPr bwMode="auto">
              <a:xfrm>
                <a:off x="294" y="174"/>
                <a:ext cx="2" cy="1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8" name="Freeform 108"/>
              <p:cNvSpPr>
                <a:spLocks noChangeArrowheads="1"/>
              </p:cNvSpPr>
              <p:nvPr/>
            </p:nvSpPr>
            <p:spPr bwMode="auto">
              <a:xfrm>
                <a:off x="295" y="183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9" name="Freeform 109"/>
              <p:cNvSpPr>
                <a:spLocks noChangeArrowheads="1"/>
              </p:cNvSpPr>
              <p:nvPr/>
            </p:nvSpPr>
            <p:spPr bwMode="auto">
              <a:xfrm>
                <a:off x="295" y="181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0" name="Freeform 110"/>
              <p:cNvSpPr>
                <a:spLocks noChangeArrowheads="1"/>
              </p:cNvSpPr>
              <p:nvPr/>
            </p:nvSpPr>
            <p:spPr bwMode="auto">
              <a:xfrm>
                <a:off x="295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1" name="Freeform 111"/>
              <p:cNvSpPr>
                <a:spLocks noChangeArrowheads="1"/>
              </p:cNvSpPr>
              <p:nvPr/>
            </p:nvSpPr>
            <p:spPr bwMode="auto">
              <a:xfrm>
                <a:off x="295" y="176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2" name="Freeform 112"/>
              <p:cNvSpPr>
                <a:spLocks noChangeArrowheads="1"/>
              </p:cNvSpPr>
              <p:nvPr/>
            </p:nvSpPr>
            <p:spPr bwMode="auto">
              <a:xfrm>
                <a:off x="294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3" name="Freeform 113"/>
              <p:cNvSpPr>
                <a:spLocks noChangeArrowheads="1"/>
              </p:cNvSpPr>
              <p:nvPr/>
            </p:nvSpPr>
            <p:spPr bwMode="auto">
              <a:xfrm>
                <a:off x="28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4" name="Freeform 114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5" name="Freeform 115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28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6" name="Freeform 116"/>
              <p:cNvSpPr>
                <a:spLocks noChangeArrowheads="1"/>
              </p:cNvSpPr>
              <p:nvPr/>
            </p:nvSpPr>
            <p:spPr bwMode="auto">
              <a:xfrm>
                <a:off x="276" y="161"/>
                <a:ext cx="14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7" name="Freeform 117"/>
              <p:cNvSpPr>
                <a:spLocks noChangeArrowheads="1"/>
              </p:cNvSpPr>
              <p:nvPr/>
            </p:nvSpPr>
            <p:spPr bwMode="auto">
              <a:xfrm>
                <a:off x="278" y="166"/>
                <a:ext cx="10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8" name="Freeform 118"/>
              <p:cNvSpPr>
                <a:spLocks noChangeArrowheads="1"/>
              </p:cNvSpPr>
              <p:nvPr/>
            </p:nvSpPr>
            <p:spPr bwMode="auto">
              <a:xfrm>
                <a:off x="280" y="171"/>
                <a:ext cx="6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9" name="Freeform 119"/>
              <p:cNvSpPr>
                <a:spLocks noChangeArrowheads="1"/>
              </p:cNvSpPr>
              <p:nvPr/>
            </p:nvSpPr>
            <p:spPr bwMode="auto">
              <a:xfrm>
                <a:off x="280" y="172"/>
                <a:ext cx="3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0" name="Freeform 120"/>
              <p:cNvSpPr>
                <a:spLocks noChangeArrowheads="1"/>
              </p:cNvSpPr>
              <p:nvPr/>
            </p:nvSpPr>
            <p:spPr bwMode="auto">
              <a:xfrm>
                <a:off x="281" y="182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1" name="Freeform 121"/>
              <p:cNvSpPr>
                <a:spLocks noChangeArrowheads="1"/>
              </p:cNvSpPr>
              <p:nvPr/>
            </p:nvSpPr>
            <p:spPr bwMode="auto">
              <a:xfrm>
                <a:off x="281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2" name="Freeform 122"/>
              <p:cNvSpPr>
                <a:spLocks noChangeArrowheads="1"/>
              </p:cNvSpPr>
              <p:nvPr/>
            </p:nvSpPr>
            <p:spPr bwMode="auto">
              <a:xfrm>
                <a:off x="28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3" name="Freeform 123"/>
              <p:cNvSpPr>
                <a:spLocks noChangeArrowheads="1"/>
              </p:cNvSpPr>
              <p:nvPr/>
            </p:nvSpPr>
            <p:spPr bwMode="auto">
              <a:xfrm>
                <a:off x="281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4" name="Freeform 124"/>
              <p:cNvSpPr>
                <a:spLocks noChangeArrowheads="1"/>
              </p:cNvSpPr>
              <p:nvPr/>
            </p:nvSpPr>
            <p:spPr bwMode="auto">
              <a:xfrm>
                <a:off x="280" y="177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5" name="Freeform 125"/>
              <p:cNvSpPr>
                <a:spLocks noChangeArrowheads="1"/>
              </p:cNvSpPr>
              <p:nvPr/>
            </p:nvSpPr>
            <p:spPr bwMode="auto">
              <a:xfrm>
                <a:off x="266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6" name="Freeform 126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7" name="Freeform 127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8" name="Freeform 128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9" name="Rectangle 129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60" name="Freeform 130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1" name="Freeform 131"/>
              <p:cNvSpPr>
                <a:spLocks noChangeArrowheads="1"/>
              </p:cNvSpPr>
              <p:nvPr/>
            </p:nvSpPr>
            <p:spPr bwMode="auto">
              <a:xfrm>
                <a:off x="10" y="142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2" name="Freeform 132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3" name="Freeform 133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4" name="Rectangle 134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65" name="Freeform 135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6" name="Freeform 136"/>
              <p:cNvSpPr>
                <a:spLocks noChangeArrowheads="1"/>
              </p:cNvSpPr>
              <p:nvPr/>
            </p:nvSpPr>
            <p:spPr bwMode="auto">
              <a:xfrm>
                <a:off x="10" y="148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7" name="Freeform 137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24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8" name="Freeform 138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16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9" name="Freeform 139"/>
              <p:cNvSpPr>
                <a:spLocks noChangeArrowheads="1"/>
              </p:cNvSpPr>
              <p:nvPr/>
            </p:nvSpPr>
            <p:spPr bwMode="auto">
              <a:xfrm>
                <a:off x="3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0" name="Freeform 140"/>
              <p:cNvSpPr>
                <a:spLocks noChangeArrowheads="1"/>
              </p:cNvSpPr>
              <p:nvPr/>
            </p:nvSpPr>
            <p:spPr bwMode="auto">
              <a:xfrm>
                <a:off x="10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1" name="Freeform 141"/>
              <p:cNvSpPr>
                <a:spLocks noChangeArrowheads="1"/>
              </p:cNvSpPr>
              <p:nvPr/>
            </p:nvSpPr>
            <p:spPr bwMode="auto">
              <a:xfrm>
                <a:off x="62" y="162"/>
                <a:ext cx="20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2" name="Freeform 142"/>
              <p:cNvSpPr>
                <a:spLocks noChangeArrowheads="1"/>
              </p:cNvSpPr>
              <p:nvPr/>
            </p:nvSpPr>
            <p:spPr bwMode="auto">
              <a:xfrm>
                <a:off x="79" y="162"/>
                <a:ext cx="14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3" name="Freeform 143"/>
              <p:cNvSpPr>
                <a:spLocks noChangeArrowheads="1"/>
              </p:cNvSpPr>
              <p:nvPr/>
            </p:nvSpPr>
            <p:spPr bwMode="auto">
              <a:xfrm>
                <a:off x="69" y="162"/>
                <a:ext cx="15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4" name="Freeform 144"/>
              <p:cNvSpPr>
                <a:spLocks noChangeArrowheads="1"/>
              </p:cNvSpPr>
              <p:nvPr/>
            </p:nvSpPr>
            <p:spPr bwMode="auto">
              <a:xfrm>
                <a:off x="27" y="112"/>
                <a:ext cx="67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5" name="Freeform 145"/>
              <p:cNvSpPr>
                <a:spLocks noChangeArrowheads="1"/>
              </p:cNvSpPr>
              <p:nvPr/>
            </p:nvSpPr>
            <p:spPr bwMode="auto">
              <a:xfrm>
                <a:off x="29" y="116"/>
                <a:ext cx="63" cy="4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6" name="Freeform 146"/>
              <p:cNvSpPr>
                <a:spLocks noChangeArrowheads="1"/>
              </p:cNvSpPr>
              <p:nvPr/>
            </p:nvSpPr>
            <p:spPr bwMode="auto">
              <a:xfrm>
                <a:off x="3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7" name="Freeform 147"/>
              <p:cNvSpPr>
                <a:spLocks noChangeArrowheads="1"/>
              </p:cNvSpPr>
              <p:nvPr/>
            </p:nvSpPr>
            <p:spPr bwMode="auto">
              <a:xfrm>
                <a:off x="3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8" name="Freeform 148"/>
              <p:cNvSpPr>
                <a:spLocks noChangeArrowheads="1"/>
              </p:cNvSpPr>
              <p:nvPr/>
            </p:nvSpPr>
            <p:spPr bwMode="auto">
              <a:xfrm>
                <a:off x="3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9" name="Freeform 149"/>
              <p:cNvSpPr>
                <a:spLocks noChangeArrowheads="1"/>
              </p:cNvSpPr>
              <p:nvPr/>
            </p:nvSpPr>
            <p:spPr bwMode="auto">
              <a:xfrm>
                <a:off x="41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0" name="Freeform 150"/>
              <p:cNvSpPr>
                <a:spLocks noChangeArrowheads="1"/>
              </p:cNvSpPr>
              <p:nvPr/>
            </p:nvSpPr>
            <p:spPr bwMode="auto">
              <a:xfrm>
                <a:off x="4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1" name="Freeform 151"/>
              <p:cNvSpPr>
                <a:spLocks noChangeArrowheads="1"/>
              </p:cNvSpPr>
              <p:nvPr/>
            </p:nvSpPr>
            <p:spPr bwMode="auto">
              <a:xfrm>
                <a:off x="4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2" name="Freeform 152"/>
              <p:cNvSpPr>
                <a:spLocks noChangeArrowheads="1"/>
              </p:cNvSpPr>
              <p:nvPr/>
            </p:nvSpPr>
            <p:spPr bwMode="auto">
              <a:xfrm>
                <a:off x="52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3" name="Freeform 153"/>
              <p:cNvSpPr>
                <a:spLocks noChangeArrowheads="1"/>
              </p:cNvSpPr>
              <p:nvPr/>
            </p:nvSpPr>
            <p:spPr bwMode="auto">
              <a:xfrm>
                <a:off x="56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4" name="Freeform 154"/>
              <p:cNvSpPr>
                <a:spLocks noChangeArrowheads="1"/>
              </p:cNvSpPr>
              <p:nvPr/>
            </p:nvSpPr>
            <p:spPr bwMode="auto">
              <a:xfrm>
                <a:off x="6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5" name="Freeform 155"/>
              <p:cNvSpPr>
                <a:spLocks noChangeArrowheads="1"/>
              </p:cNvSpPr>
              <p:nvPr/>
            </p:nvSpPr>
            <p:spPr bwMode="auto">
              <a:xfrm>
                <a:off x="6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6" name="Freeform 156"/>
              <p:cNvSpPr>
                <a:spLocks noChangeArrowheads="1"/>
              </p:cNvSpPr>
              <p:nvPr/>
            </p:nvSpPr>
            <p:spPr bwMode="auto">
              <a:xfrm>
                <a:off x="69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7" name="Freeform 157"/>
              <p:cNvSpPr>
                <a:spLocks noChangeArrowheads="1"/>
              </p:cNvSpPr>
              <p:nvPr/>
            </p:nvSpPr>
            <p:spPr bwMode="auto">
              <a:xfrm>
                <a:off x="7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8" name="Freeform 158"/>
              <p:cNvSpPr>
                <a:spLocks noChangeArrowheads="1"/>
              </p:cNvSpPr>
              <p:nvPr/>
            </p:nvSpPr>
            <p:spPr bwMode="auto">
              <a:xfrm>
                <a:off x="7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9" name="Freeform 159"/>
              <p:cNvSpPr>
                <a:spLocks noChangeArrowheads="1"/>
              </p:cNvSpPr>
              <p:nvPr/>
            </p:nvSpPr>
            <p:spPr bwMode="auto">
              <a:xfrm>
                <a:off x="83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0" name="Freeform 160"/>
              <p:cNvSpPr>
                <a:spLocks noChangeArrowheads="1"/>
              </p:cNvSpPr>
              <p:nvPr/>
            </p:nvSpPr>
            <p:spPr bwMode="auto">
              <a:xfrm>
                <a:off x="8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1" name="Freeform 161"/>
              <p:cNvSpPr>
                <a:spLocks noChangeArrowheads="1"/>
              </p:cNvSpPr>
              <p:nvPr/>
            </p:nvSpPr>
            <p:spPr bwMode="auto">
              <a:xfrm>
                <a:off x="60" y="112"/>
                <a:ext cx="36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2" name="Freeform 162"/>
              <p:cNvSpPr>
                <a:spLocks noChangeArrowheads="1"/>
              </p:cNvSpPr>
              <p:nvPr/>
            </p:nvSpPr>
            <p:spPr bwMode="auto">
              <a:xfrm>
                <a:off x="54" y="112"/>
                <a:ext cx="10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3" name="Freeform 163"/>
              <p:cNvSpPr>
                <a:spLocks noChangeArrowheads="1"/>
              </p:cNvSpPr>
              <p:nvPr/>
            </p:nvSpPr>
            <p:spPr bwMode="auto">
              <a:xfrm>
                <a:off x="62" y="11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4" name="Freeform 164"/>
              <p:cNvSpPr>
                <a:spLocks noChangeArrowheads="1"/>
              </p:cNvSpPr>
              <p:nvPr/>
            </p:nvSpPr>
            <p:spPr bwMode="auto">
              <a:xfrm>
                <a:off x="57" y="11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5" name="Freeform 165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6" name="Freeform 166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7" name="Freeform 167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17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DC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8" name="Freeform 168"/>
              <p:cNvSpPr>
                <a:spLocks noChangeArrowheads="1"/>
              </p:cNvSpPr>
              <p:nvPr/>
            </p:nvSpPr>
            <p:spPr bwMode="auto">
              <a:xfrm>
                <a:off x="141" y="86"/>
                <a:ext cx="14" cy="2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9" name="Freeform 169"/>
              <p:cNvSpPr>
                <a:spLocks noChangeArrowheads="1"/>
              </p:cNvSpPr>
              <p:nvPr/>
            </p:nvSpPr>
            <p:spPr bwMode="auto">
              <a:xfrm>
                <a:off x="139" y="114"/>
                <a:ext cx="17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00" name="Freeform 170"/>
              <p:cNvSpPr>
                <a:spLocks noChangeArrowheads="1"/>
              </p:cNvSpPr>
              <p:nvPr/>
            </p:nvSpPr>
            <p:spPr bwMode="auto">
              <a:xfrm>
                <a:off x="141" y="89"/>
                <a:ext cx="19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01" name="Rectangle 171"/>
              <p:cNvSpPr>
                <a:spLocks noChangeArrowheads="1"/>
              </p:cNvSpPr>
              <p:nvPr/>
            </p:nvSpPr>
            <p:spPr bwMode="auto">
              <a:xfrm>
                <a:off x="155" y="90"/>
                <a:ext cx="7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750" y="2373313"/>
              <a:ext cx="838200" cy="684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接箭头连接符 214"/>
            <p:cNvCxnSpPr>
              <a:cxnSpLocks noChangeShapeType="1"/>
            </p:cNvCxnSpPr>
            <p:nvPr/>
          </p:nvCxnSpPr>
          <p:spPr bwMode="auto">
            <a:xfrm>
              <a:off x="945482" y="2749247"/>
              <a:ext cx="468864" cy="211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矩形标注 8341"/>
            <p:cNvSpPr>
              <a:spLocks/>
            </p:cNvSpPr>
            <p:nvPr/>
          </p:nvSpPr>
          <p:spPr bwMode="auto">
            <a:xfrm>
              <a:off x="525674" y="1041488"/>
              <a:ext cx="3358727" cy="574675"/>
            </a:xfrm>
            <a:prstGeom prst="wedgeRectCallout">
              <a:avLst>
                <a:gd name="adj1" fmla="val -37251"/>
                <a:gd name="adj2" fmla="val 14001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Ins="3429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da-DK" altLang="zh-CN" sz="788" b="1" dirty="0">
                  <a:solidFill>
                    <a:schemeClr val="bg1"/>
                  </a:solidFill>
                </a:rPr>
                <a:t>6 days </a:t>
              </a:r>
              <a:r>
                <a:rPr lang="da-DK" altLang="zh-CN" sz="788" dirty="0">
                  <a:solidFill>
                    <a:schemeClr val="bg1"/>
                  </a:solidFill>
                </a:rPr>
                <a:t>before departure:</a:t>
              </a:r>
            </a:p>
            <a:p>
              <a:pPr algn="ctr">
                <a:buSzPct val="100000"/>
              </a:pPr>
              <a:r>
                <a:rPr lang="da-DK" altLang="zh-CN" sz="788" dirty="0">
                  <a:solidFill>
                    <a:schemeClr val="bg1"/>
                  </a:solidFill>
                </a:rPr>
                <a:t>Cargo being loaded from at shippers’ warehouse</a:t>
              </a:r>
            </a:p>
          </p:txBody>
        </p:sp>
        <p:grpSp>
          <p:nvGrpSpPr>
            <p:cNvPr id="9" name="Group 178"/>
            <p:cNvGrpSpPr>
              <a:grpSpLocks/>
            </p:cNvGrpSpPr>
            <p:nvPr/>
          </p:nvGrpSpPr>
          <p:grpSpPr bwMode="auto">
            <a:xfrm>
              <a:off x="3544316" y="2638425"/>
              <a:ext cx="1719834" cy="317500"/>
              <a:chOff x="-3" y="0"/>
              <a:chExt cx="511" cy="144"/>
            </a:xfrm>
          </p:grpSpPr>
          <p:sp>
            <p:nvSpPr>
              <p:cNvPr id="222" name="Line 15"/>
              <p:cNvSpPr>
                <a:spLocks noChangeShapeType="1"/>
              </p:cNvSpPr>
              <p:nvPr/>
            </p:nvSpPr>
            <p:spPr bwMode="auto">
              <a:xfrm>
                <a:off x="88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3" name="Line 16"/>
              <p:cNvSpPr>
                <a:spLocks noChangeShapeType="1"/>
              </p:cNvSpPr>
              <p:nvPr/>
            </p:nvSpPr>
            <p:spPr bwMode="auto">
              <a:xfrm>
                <a:off x="136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4" name="Line 17"/>
              <p:cNvSpPr>
                <a:spLocks noChangeShapeType="1"/>
              </p:cNvSpPr>
              <p:nvPr/>
            </p:nvSpPr>
            <p:spPr bwMode="auto">
              <a:xfrm>
                <a:off x="184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5" name="Line 18"/>
              <p:cNvSpPr>
                <a:spLocks noChangeShapeType="1"/>
              </p:cNvSpPr>
              <p:nvPr/>
            </p:nvSpPr>
            <p:spPr bwMode="auto">
              <a:xfrm>
                <a:off x="232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6" name="Line 19"/>
              <p:cNvSpPr>
                <a:spLocks noChangeShapeType="1"/>
              </p:cNvSpPr>
              <p:nvPr/>
            </p:nvSpPr>
            <p:spPr bwMode="auto">
              <a:xfrm>
                <a:off x="280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7" name="Line 20"/>
              <p:cNvSpPr>
                <a:spLocks noChangeShapeType="1"/>
              </p:cNvSpPr>
              <p:nvPr/>
            </p:nvSpPr>
            <p:spPr bwMode="auto">
              <a:xfrm>
                <a:off x="328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8" name="Line 21"/>
              <p:cNvSpPr>
                <a:spLocks noChangeShapeType="1"/>
              </p:cNvSpPr>
              <p:nvPr/>
            </p:nvSpPr>
            <p:spPr bwMode="auto">
              <a:xfrm>
                <a:off x="376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9" name="Line 22"/>
              <p:cNvSpPr>
                <a:spLocks noChangeShapeType="1"/>
              </p:cNvSpPr>
              <p:nvPr/>
            </p:nvSpPr>
            <p:spPr bwMode="auto">
              <a:xfrm>
                <a:off x="424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0" name="Line 23"/>
              <p:cNvSpPr>
                <a:spLocks noChangeShapeType="1"/>
              </p:cNvSpPr>
              <p:nvPr/>
            </p:nvSpPr>
            <p:spPr bwMode="auto">
              <a:xfrm>
                <a:off x="472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1" name="Line 24"/>
              <p:cNvSpPr>
                <a:spLocks noChangeShapeType="1"/>
              </p:cNvSpPr>
              <p:nvPr/>
            </p:nvSpPr>
            <p:spPr bwMode="auto">
              <a:xfrm>
                <a:off x="40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2" name="Line 25"/>
              <p:cNvSpPr>
                <a:spLocks noChangeShapeType="1"/>
              </p:cNvSpPr>
              <p:nvPr/>
            </p:nvSpPr>
            <p:spPr bwMode="auto">
              <a:xfrm>
                <a:off x="0" y="120"/>
                <a:ext cx="508" cy="1"/>
              </a:xfrm>
              <a:prstGeom prst="line">
                <a:avLst/>
              </a:prstGeom>
              <a:noFill/>
              <a:ln w="15875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3" name="Line 26"/>
              <p:cNvSpPr>
                <a:spLocks noChangeShapeType="1"/>
              </p:cNvSpPr>
              <p:nvPr/>
            </p:nvSpPr>
            <p:spPr bwMode="auto">
              <a:xfrm>
                <a:off x="-3" y="24"/>
                <a:ext cx="508" cy="1"/>
              </a:xfrm>
              <a:prstGeom prst="line">
                <a:avLst/>
              </a:prstGeom>
              <a:noFill/>
              <a:ln w="15875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</p:grp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9673" y="2371725"/>
              <a:ext cx="839787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93"/>
            <p:cNvGrpSpPr>
              <a:grpSpLocks/>
            </p:cNvGrpSpPr>
            <p:nvPr/>
          </p:nvGrpSpPr>
          <p:grpSpPr bwMode="auto">
            <a:xfrm flipH="1">
              <a:off x="6173788" y="1395413"/>
              <a:ext cx="904875" cy="620712"/>
              <a:chOff x="0" y="0"/>
              <a:chExt cx="355" cy="255"/>
            </a:xfrm>
          </p:grpSpPr>
          <p:sp>
            <p:nvSpPr>
              <p:cNvPr id="5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0"/>
                <a:ext cx="355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auto">
              <a:xfrm>
                <a:off x="46" y="0"/>
                <a:ext cx="309" cy="25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C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auto">
              <a:xfrm>
                <a:off x="236" y="3"/>
                <a:ext cx="119" cy="19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auto">
              <a:xfrm>
                <a:off x="64" y="188"/>
                <a:ext cx="272" cy="6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75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9" name="Freeform 8"/>
              <p:cNvSpPr>
                <a:spLocks noChangeArrowheads="1"/>
              </p:cNvSpPr>
              <p:nvPr/>
            </p:nvSpPr>
            <p:spPr bwMode="auto">
              <a:xfrm>
                <a:off x="242" y="6"/>
                <a:ext cx="20" cy="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242" y="21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242" y="37"/>
                <a:ext cx="20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2" name="Rectangle 11"/>
              <p:cNvSpPr>
                <a:spLocks noChangeArrowheads="1"/>
              </p:cNvSpPr>
              <p:nvPr/>
            </p:nvSpPr>
            <p:spPr bwMode="auto">
              <a:xfrm>
                <a:off x="242" y="52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3" name="Freeform 12"/>
              <p:cNvSpPr>
                <a:spLocks noChangeArrowheads="1"/>
              </p:cNvSpPr>
              <p:nvPr/>
            </p:nvSpPr>
            <p:spPr bwMode="auto">
              <a:xfrm>
                <a:off x="280" y="21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64" name="Rectangle 13"/>
              <p:cNvSpPr>
                <a:spLocks noChangeArrowheads="1"/>
              </p:cNvSpPr>
              <p:nvPr/>
            </p:nvSpPr>
            <p:spPr bwMode="auto">
              <a:xfrm>
                <a:off x="280" y="37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280" y="52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80" y="67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7" name="Freeform 16"/>
              <p:cNvSpPr>
                <a:spLocks noChangeArrowheads="1"/>
              </p:cNvSpPr>
              <p:nvPr/>
            </p:nvSpPr>
            <p:spPr bwMode="auto">
              <a:xfrm>
                <a:off x="318" y="67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68" name="Rectangle 17"/>
              <p:cNvSpPr>
                <a:spLocks noChangeArrowheads="1"/>
              </p:cNvSpPr>
              <p:nvPr/>
            </p:nvSpPr>
            <p:spPr bwMode="auto">
              <a:xfrm>
                <a:off x="318" y="83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9" name="Rectangle 18"/>
              <p:cNvSpPr>
                <a:spLocks noChangeArrowheads="1"/>
              </p:cNvSpPr>
              <p:nvPr/>
            </p:nvSpPr>
            <p:spPr bwMode="auto">
              <a:xfrm>
                <a:off x="318" y="98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0" name="Rectangle 19"/>
              <p:cNvSpPr>
                <a:spLocks noChangeArrowheads="1"/>
              </p:cNvSpPr>
              <p:nvPr/>
            </p:nvSpPr>
            <p:spPr bwMode="auto">
              <a:xfrm>
                <a:off x="318" y="114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1" name="Rectangle 20"/>
              <p:cNvSpPr>
                <a:spLocks noChangeArrowheads="1"/>
              </p:cNvSpPr>
              <p:nvPr/>
            </p:nvSpPr>
            <p:spPr bwMode="auto">
              <a:xfrm>
                <a:off x="318" y="129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2" name="Freeform 21"/>
              <p:cNvSpPr>
                <a:spLocks noChangeArrowheads="1"/>
              </p:cNvSpPr>
              <p:nvPr/>
            </p:nvSpPr>
            <p:spPr bwMode="auto">
              <a:xfrm>
                <a:off x="318" y="52"/>
                <a:ext cx="15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3" name="Freeform 22"/>
              <p:cNvSpPr>
                <a:spLocks noChangeArrowheads="1"/>
              </p:cNvSpPr>
              <p:nvPr/>
            </p:nvSpPr>
            <p:spPr bwMode="auto">
              <a:xfrm>
                <a:off x="29" y="89"/>
                <a:ext cx="18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4" name="Rectangle 23"/>
              <p:cNvSpPr>
                <a:spLocks noChangeArrowheads="1"/>
              </p:cNvSpPr>
              <p:nvPr/>
            </p:nvSpPr>
            <p:spPr bwMode="auto">
              <a:xfrm>
                <a:off x="27" y="90"/>
                <a:ext cx="4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5" name="Freeform 24"/>
              <p:cNvSpPr>
                <a:spLocks noChangeArrowheads="1"/>
              </p:cNvSpPr>
              <p:nvPr/>
            </p:nvSpPr>
            <p:spPr bwMode="auto">
              <a:xfrm>
                <a:off x="199" y="164"/>
                <a:ext cx="32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6" name="Freeform 25"/>
              <p:cNvSpPr>
                <a:spLocks noChangeArrowheads="1"/>
              </p:cNvSpPr>
              <p:nvPr/>
            </p:nvSpPr>
            <p:spPr bwMode="auto">
              <a:xfrm>
                <a:off x="195" y="171"/>
                <a:ext cx="74" cy="1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7" name="Freeform 27"/>
              <p:cNvSpPr>
                <a:spLocks noChangeArrowheads="1"/>
              </p:cNvSpPr>
              <p:nvPr/>
            </p:nvSpPr>
            <p:spPr bwMode="auto">
              <a:xfrm>
                <a:off x="68" y="138"/>
                <a:ext cx="246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8" name="Freeform 28"/>
              <p:cNvSpPr>
                <a:spLocks noChangeArrowheads="1"/>
              </p:cNvSpPr>
              <p:nvPr/>
            </p:nvSpPr>
            <p:spPr bwMode="auto">
              <a:xfrm>
                <a:off x="182" y="138"/>
                <a:ext cx="132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9" name="Freeform 29"/>
              <p:cNvSpPr>
                <a:spLocks noChangeArrowheads="1"/>
              </p:cNvSpPr>
              <p:nvPr/>
            </p:nvSpPr>
            <p:spPr bwMode="auto">
              <a:xfrm>
                <a:off x="61" y="31"/>
                <a:ext cx="128" cy="1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0" name="Freeform 30"/>
              <p:cNvSpPr>
                <a:spLocks noChangeArrowheads="1"/>
              </p:cNvSpPr>
              <p:nvPr/>
            </p:nvSpPr>
            <p:spPr bwMode="auto">
              <a:xfrm>
                <a:off x="162" y="144"/>
                <a:ext cx="115" cy="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1" name="Freeform 31"/>
              <p:cNvSpPr>
                <a:spLocks noChangeArrowheads="1"/>
              </p:cNvSpPr>
              <p:nvPr/>
            </p:nvSpPr>
            <p:spPr bwMode="auto">
              <a:xfrm>
                <a:off x="120" y="150"/>
                <a:ext cx="15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2" name="Freeform 32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74" cy="5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3" name="Rectangle 33"/>
              <p:cNvSpPr>
                <a:spLocks noChangeArrowheads="1"/>
              </p:cNvSpPr>
              <p:nvPr/>
            </p:nvSpPr>
            <p:spPr bwMode="auto">
              <a:xfrm>
                <a:off x="2" y="157"/>
                <a:ext cx="25" cy="18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84" name="Freeform 34"/>
              <p:cNvSpPr>
                <a:spLocks noChangeArrowheads="1"/>
              </p:cNvSpPr>
              <p:nvPr/>
            </p:nvSpPr>
            <p:spPr bwMode="auto">
              <a:xfrm>
                <a:off x="0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5" name="Freeform 35"/>
              <p:cNvSpPr>
                <a:spLocks noChangeArrowheads="1"/>
              </p:cNvSpPr>
              <p:nvPr/>
            </p:nvSpPr>
            <p:spPr bwMode="auto">
              <a:xfrm>
                <a:off x="109" y="152"/>
                <a:ext cx="24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6" name="Freeform 36"/>
              <p:cNvSpPr>
                <a:spLocks noChangeArrowheads="1"/>
              </p:cNvSpPr>
              <p:nvPr/>
            </p:nvSpPr>
            <p:spPr bwMode="auto">
              <a:xfrm>
                <a:off x="124" y="152"/>
                <a:ext cx="17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7" name="Freeform 37"/>
              <p:cNvSpPr>
                <a:spLocks noChangeArrowheads="1"/>
              </p:cNvSpPr>
              <p:nvPr/>
            </p:nvSpPr>
            <p:spPr bwMode="auto">
              <a:xfrm>
                <a:off x="127" y="159"/>
                <a:ext cx="11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8" name="Freeform 38"/>
              <p:cNvSpPr>
                <a:spLocks noChangeArrowheads="1"/>
              </p:cNvSpPr>
              <p:nvPr/>
            </p:nvSpPr>
            <p:spPr bwMode="auto">
              <a:xfrm>
                <a:off x="129" y="165"/>
                <a:ext cx="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9" name="Freeform 39"/>
              <p:cNvSpPr>
                <a:spLocks noChangeArrowheads="1"/>
              </p:cNvSpPr>
              <p:nvPr/>
            </p:nvSpPr>
            <p:spPr bwMode="auto">
              <a:xfrm>
                <a:off x="129" y="167"/>
                <a:ext cx="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0" name="Freeform 40"/>
              <p:cNvSpPr>
                <a:spLocks noChangeArrowheads="1"/>
              </p:cNvSpPr>
              <p:nvPr/>
            </p:nvSpPr>
            <p:spPr bwMode="auto">
              <a:xfrm>
                <a:off x="130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1" name="Freeform 41"/>
              <p:cNvSpPr>
                <a:spLocks noChangeArrowheads="1"/>
              </p:cNvSpPr>
              <p:nvPr/>
            </p:nvSpPr>
            <p:spPr bwMode="auto">
              <a:xfrm>
                <a:off x="13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2" name="Freeform 42"/>
              <p:cNvSpPr>
                <a:spLocks noChangeArrowheads="1"/>
              </p:cNvSpPr>
              <p:nvPr/>
            </p:nvSpPr>
            <p:spPr bwMode="auto">
              <a:xfrm>
                <a:off x="131" y="172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3" name="Freeform 43"/>
              <p:cNvSpPr>
                <a:spLocks noChangeArrowheads="1"/>
              </p:cNvSpPr>
              <p:nvPr/>
            </p:nvSpPr>
            <p:spPr bwMode="auto">
              <a:xfrm>
                <a:off x="130" y="169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4" name="Freeform 44"/>
              <p:cNvSpPr>
                <a:spLocks noChangeArrowheads="1"/>
              </p:cNvSpPr>
              <p:nvPr/>
            </p:nvSpPr>
            <p:spPr bwMode="auto">
              <a:xfrm>
                <a:off x="129" y="173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5" name="Freeform 45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91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6" name="Freeform 46"/>
              <p:cNvSpPr>
                <a:spLocks noChangeArrowheads="1"/>
              </p:cNvSpPr>
              <p:nvPr/>
            </p:nvSpPr>
            <p:spPr bwMode="auto">
              <a:xfrm>
                <a:off x="98" y="45"/>
                <a:ext cx="54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7" name="Freeform 47"/>
              <p:cNvSpPr>
                <a:spLocks noChangeArrowheads="1"/>
              </p:cNvSpPr>
              <p:nvPr/>
            </p:nvSpPr>
            <p:spPr bwMode="auto">
              <a:xfrm>
                <a:off x="27" y="83"/>
                <a:ext cx="114" cy="8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8" name="Freeform 48"/>
              <p:cNvSpPr>
                <a:spLocks noChangeArrowheads="1"/>
              </p:cNvSpPr>
              <p:nvPr/>
            </p:nvSpPr>
            <p:spPr bwMode="auto">
              <a:xfrm>
                <a:off x="93" y="85"/>
                <a:ext cx="70" cy="8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9" name="Freeform 49"/>
              <p:cNvSpPr>
                <a:spLocks noChangeArrowheads="1"/>
              </p:cNvSpPr>
              <p:nvPr/>
            </p:nvSpPr>
            <p:spPr bwMode="auto">
              <a:xfrm>
                <a:off x="95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0" name="Freeform 50"/>
              <p:cNvSpPr>
                <a:spLocks noChangeArrowheads="1"/>
              </p:cNvSpPr>
              <p:nvPr/>
            </p:nvSpPr>
            <p:spPr bwMode="auto">
              <a:xfrm>
                <a:off x="120" y="137"/>
                <a:ext cx="2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1" name="Freeform 51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2" name="Freeform 52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3" name="Rectangle 53"/>
              <p:cNvSpPr>
                <a:spLocks noChangeArrowheads="1"/>
              </p:cNvSpPr>
              <p:nvPr/>
            </p:nvSpPr>
            <p:spPr bwMode="auto">
              <a:xfrm>
                <a:off x="102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04" name="Freeform 54"/>
              <p:cNvSpPr>
                <a:spLocks noChangeArrowheads="1"/>
              </p:cNvSpPr>
              <p:nvPr/>
            </p:nvSpPr>
            <p:spPr bwMode="auto">
              <a:xfrm>
                <a:off x="103" y="14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5" name="Freeform 55"/>
              <p:cNvSpPr>
                <a:spLocks noChangeArrowheads="1"/>
              </p:cNvSpPr>
              <p:nvPr/>
            </p:nvSpPr>
            <p:spPr bwMode="auto">
              <a:xfrm>
                <a:off x="105" y="14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6" name="Freeform 56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7" name="Freeform 57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8" name="Rectangle 58"/>
              <p:cNvSpPr>
                <a:spLocks noChangeArrowheads="1"/>
              </p:cNvSpPr>
              <p:nvPr/>
            </p:nvSpPr>
            <p:spPr bwMode="auto">
              <a:xfrm>
                <a:off x="102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09" name="Freeform 59"/>
              <p:cNvSpPr>
                <a:spLocks noChangeArrowheads="1"/>
              </p:cNvSpPr>
              <p:nvPr/>
            </p:nvSpPr>
            <p:spPr bwMode="auto">
              <a:xfrm>
                <a:off x="103" y="148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0" name="Freeform 60"/>
              <p:cNvSpPr>
                <a:spLocks noChangeArrowheads="1"/>
              </p:cNvSpPr>
              <p:nvPr/>
            </p:nvSpPr>
            <p:spPr bwMode="auto">
              <a:xfrm>
                <a:off x="105" y="148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1" name="Freeform 61"/>
              <p:cNvSpPr>
                <a:spLocks noChangeArrowheads="1"/>
              </p:cNvSpPr>
              <p:nvPr/>
            </p:nvSpPr>
            <p:spPr bwMode="auto">
              <a:xfrm>
                <a:off x="39" y="81"/>
                <a:ext cx="11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2" name="Rectangle 62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4" cy="3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3" name="Rectangle 63"/>
              <p:cNvSpPr>
                <a:spLocks noChangeArrowheads="1"/>
              </p:cNvSpPr>
              <p:nvPr/>
            </p:nvSpPr>
            <p:spPr bwMode="auto">
              <a:xfrm>
                <a:off x="162" y="45"/>
                <a:ext cx="1" cy="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4" name="Rectangle 64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1" cy="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5" name="Freeform 65"/>
              <p:cNvSpPr>
                <a:spLocks noChangeArrowheads="1"/>
              </p:cNvSpPr>
              <p:nvPr/>
            </p:nvSpPr>
            <p:spPr bwMode="auto">
              <a:xfrm>
                <a:off x="145" y="136"/>
                <a:ext cx="20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6" name="Freeform 66"/>
              <p:cNvSpPr>
                <a:spLocks noChangeArrowheads="1"/>
              </p:cNvSpPr>
              <p:nvPr/>
            </p:nvSpPr>
            <p:spPr bwMode="auto">
              <a:xfrm>
                <a:off x="146" y="136"/>
                <a:ext cx="18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7" name="Freeform 67"/>
              <p:cNvSpPr>
                <a:spLocks noChangeArrowheads="1"/>
              </p:cNvSpPr>
              <p:nvPr/>
            </p:nvSpPr>
            <p:spPr bwMode="auto">
              <a:xfrm>
                <a:off x="146" y="137"/>
                <a:ext cx="1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8" name="Rectangle 68"/>
              <p:cNvSpPr>
                <a:spLocks noChangeArrowheads="1"/>
              </p:cNvSpPr>
              <p:nvPr/>
            </p:nvSpPr>
            <p:spPr bwMode="auto">
              <a:xfrm>
                <a:off x="158" y="83"/>
                <a:ext cx="9" cy="54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9" name="Rectangle 69"/>
              <p:cNvSpPr>
                <a:spLocks noChangeArrowheads="1"/>
              </p:cNvSpPr>
              <p:nvPr/>
            </p:nvSpPr>
            <p:spPr bwMode="auto">
              <a:xfrm>
                <a:off x="163" y="83"/>
                <a:ext cx="3" cy="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20" name="Rectangle 70"/>
              <p:cNvSpPr>
                <a:spLocks noChangeArrowheads="1"/>
              </p:cNvSpPr>
              <p:nvPr/>
            </p:nvSpPr>
            <p:spPr bwMode="auto">
              <a:xfrm>
                <a:off x="159" y="83"/>
                <a:ext cx="1" cy="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21" name="Freeform 71"/>
              <p:cNvSpPr>
                <a:spLocks noChangeArrowheads="1"/>
              </p:cNvSpPr>
              <p:nvPr/>
            </p:nvSpPr>
            <p:spPr bwMode="auto">
              <a:xfrm>
                <a:off x="102" y="121"/>
                <a:ext cx="5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F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2" name="Freeform 72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33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3" name="Freeform 73"/>
              <p:cNvSpPr>
                <a:spLocks noChangeArrowheads="1"/>
              </p:cNvSpPr>
              <p:nvPr/>
            </p:nvSpPr>
            <p:spPr bwMode="auto">
              <a:xfrm>
                <a:off x="206" y="157"/>
                <a:ext cx="16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4" name="Freeform 74"/>
              <p:cNvSpPr>
                <a:spLocks noChangeArrowheads="1"/>
              </p:cNvSpPr>
              <p:nvPr/>
            </p:nvSpPr>
            <p:spPr bwMode="auto">
              <a:xfrm>
                <a:off x="208" y="163"/>
                <a:ext cx="12" cy="2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5" name="Freeform 75"/>
              <p:cNvSpPr>
                <a:spLocks noChangeArrowheads="1"/>
              </p:cNvSpPr>
              <p:nvPr/>
            </p:nvSpPr>
            <p:spPr bwMode="auto">
              <a:xfrm>
                <a:off x="211" y="168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6" name="Freeform 76"/>
              <p:cNvSpPr>
                <a:spLocks noChangeArrowheads="1"/>
              </p:cNvSpPr>
              <p:nvPr/>
            </p:nvSpPr>
            <p:spPr bwMode="auto">
              <a:xfrm>
                <a:off x="211" y="170"/>
                <a:ext cx="3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7" name="Freeform 77"/>
              <p:cNvSpPr>
                <a:spLocks noChangeArrowheads="1"/>
              </p:cNvSpPr>
              <p:nvPr/>
            </p:nvSpPr>
            <p:spPr bwMode="auto">
              <a:xfrm>
                <a:off x="212" y="18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8" name="Freeform 78"/>
              <p:cNvSpPr>
                <a:spLocks noChangeArrowheads="1"/>
              </p:cNvSpPr>
              <p:nvPr/>
            </p:nvSpPr>
            <p:spPr bwMode="auto">
              <a:xfrm>
                <a:off x="212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9" name="Freeform 79"/>
              <p:cNvSpPr>
                <a:spLocks noChangeArrowheads="1"/>
              </p:cNvSpPr>
              <p:nvPr/>
            </p:nvSpPr>
            <p:spPr bwMode="auto">
              <a:xfrm>
                <a:off x="212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0" name="Freeform 80"/>
              <p:cNvSpPr>
                <a:spLocks noChangeArrowheads="1"/>
              </p:cNvSpPr>
              <p:nvPr/>
            </p:nvSpPr>
            <p:spPr bwMode="auto">
              <a:xfrm>
                <a:off x="212" y="171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1" name="Freeform 81"/>
              <p:cNvSpPr>
                <a:spLocks noChangeArrowheads="1"/>
              </p:cNvSpPr>
              <p:nvPr/>
            </p:nvSpPr>
            <p:spPr bwMode="auto">
              <a:xfrm>
                <a:off x="211" y="175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2" name="Freeform 82"/>
              <p:cNvSpPr>
                <a:spLocks noChangeArrowheads="1"/>
              </p:cNvSpPr>
              <p:nvPr/>
            </p:nvSpPr>
            <p:spPr bwMode="auto">
              <a:xfrm>
                <a:off x="194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3" name="Freeform 83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4" name="Freeform 84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35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5" name="Freeform 85"/>
              <p:cNvSpPr>
                <a:spLocks noChangeArrowheads="1"/>
              </p:cNvSpPr>
              <p:nvPr/>
            </p:nvSpPr>
            <p:spPr bwMode="auto">
              <a:xfrm>
                <a:off x="189" y="155"/>
                <a:ext cx="17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6" name="Freeform 86"/>
              <p:cNvSpPr>
                <a:spLocks noChangeArrowheads="1"/>
              </p:cNvSpPr>
              <p:nvPr/>
            </p:nvSpPr>
            <p:spPr bwMode="auto">
              <a:xfrm>
                <a:off x="192" y="161"/>
                <a:ext cx="11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7" name="Freeform 87"/>
              <p:cNvSpPr>
                <a:spLocks noChangeArrowheads="1"/>
              </p:cNvSpPr>
              <p:nvPr/>
            </p:nvSpPr>
            <p:spPr bwMode="auto">
              <a:xfrm>
                <a:off x="194" y="167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8" name="Freeform 88"/>
              <p:cNvSpPr>
                <a:spLocks noChangeArrowheads="1"/>
              </p:cNvSpPr>
              <p:nvPr/>
            </p:nvSpPr>
            <p:spPr bwMode="auto">
              <a:xfrm>
                <a:off x="194" y="168"/>
                <a:ext cx="3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9" name="Freeform 89"/>
              <p:cNvSpPr>
                <a:spLocks noChangeArrowheads="1"/>
              </p:cNvSpPr>
              <p:nvPr/>
            </p:nvSpPr>
            <p:spPr bwMode="auto">
              <a:xfrm>
                <a:off x="195" y="180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0" name="Freeform 90"/>
              <p:cNvSpPr>
                <a:spLocks noChangeArrowheads="1"/>
              </p:cNvSpPr>
              <p:nvPr/>
            </p:nvSpPr>
            <p:spPr bwMode="auto">
              <a:xfrm>
                <a:off x="196" y="177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1" name="Freeform 91"/>
              <p:cNvSpPr>
                <a:spLocks noChangeArrowheads="1"/>
              </p:cNvSpPr>
              <p:nvPr/>
            </p:nvSpPr>
            <p:spPr bwMode="auto">
              <a:xfrm>
                <a:off x="196" y="173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2" name="Freeform 92"/>
              <p:cNvSpPr>
                <a:spLocks noChangeArrowheads="1"/>
              </p:cNvSpPr>
              <p:nvPr/>
            </p:nvSpPr>
            <p:spPr bwMode="auto">
              <a:xfrm>
                <a:off x="195" y="17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3" name="Freeform 93"/>
              <p:cNvSpPr>
                <a:spLocks noChangeArrowheads="1"/>
              </p:cNvSpPr>
              <p:nvPr/>
            </p:nvSpPr>
            <p:spPr bwMode="auto">
              <a:xfrm>
                <a:off x="194" y="174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4" name="Freeform 94"/>
              <p:cNvSpPr>
                <a:spLocks noChangeArrowheads="1"/>
              </p:cNvSpPr>
              <p:nvPr/>
            </p:nvSpPr>
            <p:spPr bwMode="auto">
              <a:xfrm>
                <a:off x="176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5" name="Freeform 95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6" name="Freeform 96"/>
              <p:cNvSpPr>
                <a:spLocks noChangeArrowheads="1"/>
              </p:cNvSpPr>
              <p:nvPr/>
            </p:nvSpPr>
            <p:spPr bwMode="auto">
              <a:xfrm>
                <a:off x="156" y="156"/>
                <a:ext cx="30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7" name="Freeform 97"/>
              <p:cNvSpPr>
                <a:spLocks noChangeArrowheads="1"/>
              </p:cNvSpPr>
              <p:nvPr/>
            </p:nvSpPr>
            <p:spPr bwMode="auto">
              <a:xfrm>
                <a:off x="143" y="156"/>
                <a:ext cx="27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8" name="Freeform 98"/>
              <p:cNvSpPr>
                <a:spLocks noChangeArrowheads="1"/>
              </p:cNvSpPr>
              <p:nvPr/>
            </p:nvSpPr>
            <p:spPr bwMode="auto">
              <a:xfrm>
                <a:off x="162" y="157"/>
                <a:ext cx="20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9" name="Freeform 99"/>
              <p:cNvSpPr>
                <a:spLocks noChangeArrowheads="1"/>
              </p:cNvSpPr>
              <p:nvPr/>
            </p:nvSpPr>
            <p:spPr bwMode="auto">
              <a:xfrm>
                <a:off x="163" y="176"/>
                <a:ext cx="21" cy="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0" name="Freeform 100"/>
              <p:cNvSpPr>
                <a:spLocks noChangeArrowheads="1"/>
              </p:cNvSpPr>
              <p:nvPr/>
            </p:nvSpPr>
            <p:spPr bwMode="auto">
              <a:xfrm>
                <a:off x="160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1" name="Freeform 101"/>
              <p:cNvSpPr>
                <a:spLocks noChangeArrowheads="1"/>
              </p:cNvSpPr>
              <p:nvPr/>
            </p:nvSpPr>
            <p:spPr bwMode="auto">
              <a:xfrm>
                <a:off x="164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2" name="Freeform 102"/>
              <p:cNvSpPr>
                <a:spLocks noChangeArrowheads="1"/>
              </p:cNvSpPr>
              <p:nvPr/>
            </p:nvSpPr>
            <p:spPr bwMode="auto">
              <a:xfrm>
                <a:off x="168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3" name="Freeform 103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26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4" name="Freeform 104"/>
              <p:cNvSpPr>
                <a:spLocks noChangeArrowheads="1"/>
              </p:cNvSpPr>
              <p:nvPr/>
            </p:nvSpPr>
            <p:spPr bwMode="auto">
              <a:xfrm>
                <a:off x="290" y="164"/>
                <a:ext cx="13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5" name="Freeform 105"/>
              <p:cNvSpPr>
                <a:spLocks noChangeArrowheads="1"/>
              </p:cNvSpPr>
              <p:nvPr/>
            </p:nvSpPr>
            <p:spPr bwMode="auto">
              <a:xfrm>
                <a:off x="292" y="169"/>
                <a:ext cx="9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6" name="Freeform 106"/>
              <p:cNvSpPr>
                <a:spLocks noChangeArrowheads="1"/>
              </p:cNvSpPr>
              <p:nvPr/>
            </p:nvSpPr>
            <p:spPr bwMode="auto">
              <a:xfrm>
                <a:off x="294" y="173"/>
                <a:ext cx="5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7" name="Freeform 107"/>
              <p:cNvSpPr>
                <a:spLocks noChangeArrowheads="1"/>
              </p:cNvSpPr>
              <p:nvPr/>
            </p:nvSpPr>
            <p:spPr bwMode="auto">
              <a:xfrm>
                <a:off x="294" y="174"/>
                <a:ext cx="2" cy="1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8" name="Freeform 108"/>
              <p:cNvSpPr>
                <a:spLocks noChangeArrowheads="1"/>
              </p:cNvSpPr>
              <p:nvPr/>
            </p:nvSpPr>
            <p:spPr bwMode="auto">
              <a:xfrm>
                <a:off x="295" y="183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9" name="Freeform 109"/>
              <p:cNvSpPr>
                <a:spLocks noChangeArrowheads="1"/>
              </p:cNvSpPr>
              <p:nvPr/>
            </p:nvSpPr>
            <p:spPr bwMode="auto">
              <a:xfrm>
                <a:off x="295" y="181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0" name="Freeform 110"/>
              <p:cNvSpPr>
                <a:spLocks noChangeArrowheads="1"/>
              </p:cNvSpPr>
              <p:nvPr/>
            </p:nvSpPr>
            <p:spPr bwMode="auto">
              <a:xfrm>
                <a:off x="295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1" name="Freeform 111"/>
              <p:cNvSpPr>
                <a:spLocks noChangeArrowheads="1"/>
              </p:cNvSpPr>
              <p:nvPr/>
            </p:nvSpPr>
            <p:spPr bwMode="auto">
              <a:xfrm>
                <a:off x="295" y="176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2" name="Freeform 112"/>
              <p:cNvSpPr>
                <a:spLocks noChangeArrowheads="1"/>
              </p:cNvSpPr>
              <p:nvPr/>
            </p:nvSpPr>
            <p:spPr bwMode="auto">
              <a:xfrm>
                <a:off x="294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3" name="Freeform 113"/>
              <p:cNvSpPr>
                <a:spLocks noChangeArrowheads="1"/>
              </p:cNvSpPr>
              <p:nvPr/>
            </p:nvSpPr>
            <p:spPr bwMode="auto">
              <a:xfrm>
                <a:off x="28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4" name="Freeform 114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5" name="Freeform 115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28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6" name="Freeform 116"/>
              <p:cNvSpPr>
                <a:spLocks noChangeArrowheads="1"/>
              </p:cNvSpPr>
              <p:nvPr/>
            </p:nvSpPr>
            <p:spPr bwMode="auto">
              <a:xfrm>
                <a:off x="276" y="161"/>
                <a:ext cx="14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7" name="Freeform 117"/>
              <p:cNvSpPr>
                <a:spLocks noChangeArrowheads="1"/>
              </p:cNvSpPr>
              <p:nvPr/>
            </p:nvSpPr>
            <p:spPr bwMode="auto">
              <a:xfrm>
                <a:off x="278" y="166"/>
                <a:ext cx="10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8" name="Freeform 118"/>
              <p:cNvSpPr>
                <a:spLocks noChangeArrowheads="1"/>
              </p:cNvSpPr>
              <p:nvPr/>
            </p:nvSpPr>
            <p:spPr bwMode="auto">
              <a:xfrm>
                <a:off x="280" y="171"/>
                <a:ext cx="6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9" name="Freeform 119"/>
              <p:cNvSpPr>
                <a:spLocks noChangeArrowheads="1"/>
              </p:cNvSpPr>
              <p:nvPr/>
            </p:nvSpPr>
            <p:spPr bwMode="auto">
              <a:xfrm>
                <a:off x="280" y="172"/>
                <a:ext cx="3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0" name="Freeform 120"/>
              <p:cNvSpPr>
                <a:spLocks noChangeArrowheads="1"/>
              </p:cNvSpPr>
              <p:nvPr/>
            </p:nvSpPr>
            <p:spPr bwMode="auto">
              <a:xfrm>
                <a:off x="281" y="182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1" name="Freeform 121"/>
              <p:cNvSpPr>
                <a:spLocks noChangeArrowheads="1"/>
              </p:cNvSpPr>
              <p:nvPr/>
            </p:nvSpPr>
            <p:spPr bwMode="auto">
              <a:xfrm>
                <a:off x="281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2" name="Freeform 122"/>
              <p:cNvSpPr>
                <a:spLocks noChangeArrowheads="1"/>
              </p:cNvSpPr>
              <p:nvPr/>
            </p:nvSpPr>
            <p:spPr bwMode="auto">
              <a:xfrm>
                <a:off x="28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3" name="Freeform 123"/>
              <p:cNvSpPr>
                <a:spLocks noChangeArrowheads="1"/>
              </p:cNvSpPr>
              <p:nvPr/>
            </p:nvSpPr>
            <p:spPr bwMode="auto">
              <a:xfrm>
                <a:off x="281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4" name="Freeform 124"/>
              <p:cNvSpPr>
                <a:spLocks noChangeArrowheads="1"/>
              </p:cNvSpPr>
              <p:nvPr/>
            </p:nvSpPr>
            <p:spPr bwMode="auto">
              <a:xfrm>
                <a:off x="280" y="177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5" name="Freeform 125"/>
              <p:cNvSpPr>
                <a:spLocks noChangeArrowheads="1"/>
              </p:cNvSpPr>
              <p:nvPr/>
            </p:nvSpPr>
            <p:spPr bwMode="auto">
              <a:xfrm>
                <a:off x="266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6" name="Freeform 126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7" name="Freeform 127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8" name="Freeform 128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9" name="Rectangle 129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80" name="Freeform 130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1" name="Freeform 131"/>
              <p:cNvSpPr>
                <a:spLocks noChangeArrowheads="1"/>
              </p:cNvSpPr>
              <p:nvPr/>
            </p:nvSpPr>
            <p:spPr bwMode="auto">
              <a:xfrm>
                <a:off x="10" y="142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2" name="Freeform 132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3" name="Freeform 133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4" name="Rectangle 134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85" name="Freeform 135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6" name="Freeform 136"/>
              <p:cNvSpPr>
                <a:spLocks noChangeArrowheads="1"/>
              </p:cNvSpPr>
              <p:nvPr/>
            </p:nvSpPr>
            <p:spPr bwMode="auto">
              <a:xfrm>
                <a:off x="10" y="148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7" name="Freeform 137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24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8" name="Freeform 138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16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9" name="Freeform 139"/>
              <p:cNvSpPr>
                <a:spLocks noChangeArrowheads="1"/>
              </p:cNvSpPr>
              <p:nvPr/>
            </p:nvSpPr>
            <p:spPr bwMode="auto">
              <a:xfrm>
                <a:off x="3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0" name="Freeform 140"/>
              <p:cNvSpPr>
                <a:spLocks noChangeArrowheads="1"/>
              </p:cNvSpPr>
              <p:nvPr/>
            </p:nvSpPr>
            <p:spPr bwMode="auto">
              <a:xfrm>
                <a:off x="10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1" name="Freeform 141"/>
              <p:cNvSpPr>
                <a:spLocks noChangeArrowheads="1"/>
              </p:cNvSpPr>
              <p:nvPr/>
            </p:nvSpPr>
            <p:spPr bwMode="auto">
              <a:xfrm>
                <a:off x="62" y="162"/>
                <a:ext cx="20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2" name="Freeform 142"/>
              <p:cNvSpPr>
                <a:spLocks noChangeArrowheads="1"/>
              </p:cNvSpPr>
              <p:nvPr/>
            </p:nvSpPr>
            <p:spPr bwMode="auto">
              <a:xfrm>
                <a:off x="79" y="162"/>
                <a:ext cx="14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3" name="Freeform 143"/>
              <p:cNvSpPr>
                <a:spLocks noChangeArrowheads="1"/>
              </p:cNvSpPr>
              <p:nvPr/>
            </p:nvSpPr>
            <p:spPr bwMode="auto">
              <a:xfrm>
                <a:off x="69" y="162"/>
                <a:ext cx="15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4" name="Freeform 144"/>
              <p:cNvSpPr>
                <a:spLocks noChangeArrowheads="1"/>
              </p:cNvSpPr>
              <p:nvPr/>
            </p:nvSpPr>
            <p:spPr bwMode="auto">
              <a:xfrm>
                <a:off x="27" y="112"/>
                <a:ext cx="67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5" name="Freeform 145"/>
              <p:cNvSpPr>
                <a:spLocks noChangeArrowheads="1"/>
              </p:cNvSpPr>
              <p:nvPr/>
            </p:nvSpPr>
            <p:spPr bwMode="auto">
              <a:xfrm>
                <a:off x="29" y="116"/>
                <a:ext cx="63" cy="4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6" name="Freeform 146"/>
              <p:cNvSpPr>
                <a:spLocks noChangeArrowheads="1"/>
              </p:cNvSpPr>
              <p:nvPr/>
            </p:nvSpPr>
            <p:spPr bwMode="auto">
              <a:xfrm>
                <a:off x="3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7" name="Freeform 147"/>
              <p:cNvSpPr>
                <a:spLocks noChangeArrowheads="1"/>
              </p:cNvSpPr>
              <p:nvPr/>
            </p:nvSpPr>
            <p:spPr bwMode="auto">
              <a:xfrm>
                <a:off x="3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8" name="Freeform 148"/>
              <p:cNvSpPr>
                <a:spLocks noChangeArrowheads="1"/>
              </p:cNvSpPr>
              <p:nvPr/>
            </p:nvSpPr>
            <p:spPr bwMode="auto">
              <a:xfrm>
                <a:off x="3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9" name="Freeform 149"/>
              <p:cNvSpPr>
                <a:spLocks noChangeArrowheads="1"/>
              </p:cNvSpPr>
              <p:nvPr/>
            </p:nvSpPr>
            <p:spPr bwMode="auto">
              <a:xfrm>
                <a:off x="41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0" name="Freeform 150"/>
              <p:cNvSpPr>
                <a:spLocks noChangeArrowheads="1"/>
              </p:cNvSpPr>
              <p:nvPr/>
            </p:nvSpPr>
            <p:spPr bwMode="auto">
              <a:xfrm>
                <a:off x="4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1" name="Freeform 151"/>
              <p:cNvSpPr>
                <a:spLocks noChangeArrowheads="1"/>
              </p:cNvSpPr>
              <p:nvPr/>
            </p:nvSpPr>
            <p:spPr bwMode="auto">
              <a:xfrm>
                <a:off x="4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2" name="Freeform 152"/>
              <p:cNvSpPr>
                <a:spLocks noChangeArrowheads="1"/>
              </p:cNvSpPr>
              <p:nvPr/>
            </p:nvSpPr>
            <p:spPr bwMode="auto">
              <a:xfrm>
                <a:off x="52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3" name="Freeform 153"/>
              <p:cNvSpPr>
                <a:spLocks noChangeArrowheads="1"/>
              </p:cNvSpPr>
              <p:nvPr/>
            </p:nvSpPr>
            <p:spPr bwMode="auto">
              <a:xfrm>
                <a:off x="56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4" name="Freeform 154"/>
              <p:cNvSpPr>
                <a:spLocks noChangeArrowheads="1"/>
              </p:cNvSpPr>
              <p:nvPr/>
            </p:nvSpPr>
            <p:spPr bwMode="auto">
              <a:xfrm>
                <a:off x="6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5" name="Freeform 155"/>
              <p:cNvSpPr>
                <a:spLocks noChangeArrowheads="1"/>
              </p:cNvSpPr>
              <p:nvPr/>
            </p:nvSpPr>
            <p:spPr bwMode="auto">
              <a:xfrm>
                <a:off x="6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6" name="Freeform 156"/>
              <p:cNvSpPr>
                <a:spLocks noChangeArrowheads="1"/>
              </p:cNvSpPr>
              <p:nvPr/>
            </p:nvSpPr>
            <p:spPr bwMode="auto">
              <a:xfrm>
                <a:off x="69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7" name="Freeform 157"/>
              <p:cNvSpPr>
                <a:spLocks noChangeArrowheads="1"/>
              </p:cNvSpPr>
              <p:nvPr/>
            </p:nvSpPr>
            <p:spPr bwMode="auto">
              <a:xfrm>
                <a:off x="7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8" name="Freeform 158"/>
              <p:cNvSpPr>
                <a:spLocks noChangeArrowheads="1"/>
              </p:cNvSpPr>
              <p:nvPr/>
            </p:nvSpPr>
            <p:spPr bwMode="auto">
              <a:xfrm>
                <a:off x="7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9" name="Freeform 159"/>
              <p:cNvSpPr>
                <a:spLocks noChangeArrowheads="1"/>
              </p:cNvSpPr>
              <p:nvPr/>
            </p:nvSpPr>
            <p:spPr bwMode="auto">
              <a:xfrm>
                <a:off x="83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0" name="Freeform 160"/>
              <p:cNvSpPr>
                <a:spLocks noChangeArrowheads="1"/>
              </p:cNvSpPr>
              <p:nvPr/>
            </p:nvSpPr>
            <p:spPr bwMode="auto">
              <a:xfrm>
                <a:off x="8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1" name="Freeform 161"/>
              <p:cNvSpPr>
                <a:spLocks noChangeArrowheads="1"/>
              </p:cNvSpPr>
              <p:nvPr/>
            </p:nvSpPr>
            <p:spPr bwMode="auto">
              <a:xfrm>
                <a:off x="60" y="112"/>
                <a:ext cx="36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2" name="Freeform 162"/>
              <p:cNvSpPr>
                <a:spLocks noChangeArrowheads="1"/>
              </p:cNvSpPr>
              <p:nvPr/>
            </p:nvSpPr>
            <p:spPr bwMode="auto">
              <a:xfrm>
                <a:off x="54" y="112"/>
                <a:ext cx="10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3" name="Freeform 163"/>
              <p:cNvSpPr>
                <a:spLocks noChangeArrowheads="1"/>
              </p:cNvSpPr>
              <p:nvPr/>
            </p:nvSpPr>
            <p:spPr bwMode="auto">
              <a:xfrm>
                <a:off x="62" y="11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4" name="Freeform 164"/>
              <p:cNvSpPr>
                <a:spLocks noChangeArrowheads="1"/>
              </p:cNvSpPr>
              <p:nvPr/>
            </p:nvSpPr>
            <p:spPr bwMode="auto">
              <a:xfrm>
                <a:off x="57" y="11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5" name="Freeform 165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6" name="Freeform 166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7" name="Freeform 167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17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DC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8" name="Freeform 168"/>
              <p:cNvSpPr>
                <a:spLocks noChangeArrowheads="1"/>
              </p:cNvSpPr>
              <p:nvPr/>
            </p:nvSpPr>
            <p:spPr bwMode="auto">
              <a:xfrm>
                <a:off x="141" y="86"/>
                <a:ext cx="14" cy="2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9" name="Freeform 169"/>
              <p:cNvSpPr>
                <a:spLocks noChangeArrowheads="1"/>
              </p:cNvSpPr>
              <p:nvPr/>
            </p:nvSpPr>
            <p:spPr bwMode="auto">
              <a:xfrm>
                <a:off x="139" y="114"/>
                <a:ext cx="17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20" name="Freeform 170"/>
              <p:cNvSpPr>
                <a:spLocks noChangeArrowheads="1"/>
              </p:cNvSpPr>
              <p:nvPr/>
            </p:nvSpPr>
            <p:spPr bwMode="auto">
              <a:xfrm>
                <a:off x="141" y="89"/>
                <a:ext cx="19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21" name="Rectangle 171"/>
              <p:cNvSpPr>
                <a:spLocks noChangeArrowheads="1"/>
              </p:cNvSpPr>
              <p:nvPr/>
            </p:nvSpPr>
            <p:spPr bwMode="auto">
              <a:xfrm>
                <a:off x="155" y="90"/>
                <a:ext cx="7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grpSp>
          <p:nvGrpSpPr>
            <p:cNvPr id="12" name="Group 362"/>
            <p:cNvGrpSpPr>
              <a:grpSpLocks/>
            </p:cNvGrpSpPr>
            <p:nvPr/>
          </p:nvGrpSpPr>
          <p:grpSpPr bwMode="auto">
            <a:xfrm>
              <a:off x="7756525" y="1366838"/>
              <a:ext cx="777875" cy="519112"/>
              <a:chOff x="0" y="0"/>
              <a:chExt cx="620713" cy="338138"/>
            </a:xfrm>
          </p:grpSpPr>
          <p:sp>
            <p:nvSpPr>
              <p:cNvPr id="50" name="Freeform 45"/>
              <p:cNvSpPr>
                <a:spLocks noEditPoints="1" noChangeArrowheads="1"/>
              </p:cNvSpPr>
              <p:nvPr/>
            </p:nvSpPr>
            <p:spPr bwMode="auto">
              <a:xfrm>
                <a:off x="0" y="230188"/>
                <a:ext cx="620713" cy="10795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1" name="Freeform 249"/>
              <p:cNvSpPr>
                <a:spLocks noChangeArrowheads="1"/>
              </p:cNvSpPr>
              <p:nvPr/>
            </p:nvSpPr>
            <p:spPr bwMode="auto">
              <a:xfrm>
                <a:off x="277812" y="49213"/>
                <a:ext cx="193675" cy="222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3D6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2" name="Freeform 250"/>
              <p:cNvSpPr>
                <a:spLocks noChangeArrowheads="1"/>
              </p:cNvSpPr>
              <p:nvPr/>
            </p:nvSpPr>
            <p:spPr bwMode="auto">
              <a:xfrm>
                <a:off x="277812" y="31750"/>
                <a:ext cx="193675" cy="3968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3" name="Oval 252"/>
              <p:cNvSpPr>
                <a:spLocks noChangeArrowheads="1"/>
              </p:cNvSpPr>
              <p:nvPr/>
            </p:nvSpPr>
            <p:spPr bwMode="auto">
              <a:xfrm>
                <a:off x="407987" y="0"/>
                <a:ext cx="19050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buSzPct val="100000"/>
                </a:pPr>
                <a:endParaRPr lang="zh-CN" altLang="zh-CN" sz="1800"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54" name="Freeform 255"/>
              <p:cNvSpPr>
                <a:spLocks noChangeArrowheads="1"/>
              </p:cNvSpPr>
              <p:nvPr/>
            </p:nvSpPr>
            <p:spPr bwMode="auto">
              <a:xfrm>
                <a:off x="373062" y="42863"/>
                <a:ext cx="6350" cy="15240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</p:grpSp>
        <p:grpSp>
          <p:nvGrpSpPr>
            <p:cNvPr id="13" name="Group 368"/>
            <p:cNvGrpSpPr>
              <a:grpSpLocks/>
            </p:cNvGrpSpPr>
            <p:nvPr/>
          </p:nvGrpSpPr>
          <p:grpSpPr bwMode="auto">
            <a:xfrm>
              <a:off x="7835900" y="2943225"/>
              <a:ext cx="777875" cy="519113"/>
              <a:chOff x="0" y="0"/>
              <a:chExt cx="620713" cy="338138"/>
            </a:xfrm>
          </p:grpSpPr>
          <p:sp>
            <p:nvSpPr>
              <p:cNvPr id="44" name="Freeform 45"/>
              <p:cNvSpPr>
                <a:spLocks noEditPoints="1" noChangeArrowheads="1"/>
              </p:cNvSpPr>
              <p:nvPr/>
            </p:nvSpPr>
            <p:spPr bwMode="auto">
              <a:xfrm>
                <a:off x="0" y="230188"/>
                <a:ext cx="620713" cy="10795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5" name="Freeform 249"/>
              <p:cNvSpPr>
                <a:spLocks noChangeArrowheads="1"/>
              </p:cNvSpPr>
              <p:nvPr/>
            </p:nvSpPr>
            <p:spPr bwMode="auto">
              <a:xfrm>
                <a:off x="277812" y="49213"/>
                <a:ext cx="193675" cy="222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3D6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6" name="Freeform 250"/>
              <p:cNvSpPr>
                <a:spLocks noChangeArrowheads="1"/>
              </p:cNvSpPr>
              <p:nvPr/>
            </p:nvSpPr>
            <p:spPr bwMode="auto">
              <a:xfrm>
                <a:off x="277812" y="31750"/>
                <a:ext cx="193675" cy="3968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7" name="Oval 251"/>
              <p:cNvSpPr>
                <a:spLocks noChangeArrowheads="1"/>
              </p:cNvSpPr>
              <p:nvPr/>
            </p:nvSpPr>
            <p:spPr bwMode="auto">
              <a:xfrm>
                <a:off x="433387" y="0"/>
                <a:ext cx="19050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buSzPct val="100000"/>
                </a:pPr>
                <a:endParaRPr lang="zh-CN" altLang="zh-CN" sz="1800"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48" name="Oval 252"/>
              <p:cNvSpPr>
                <a:spLocks noChangeArrowheads="1"/>
              </p:cNvSpPr>
              <p:nvPr/>
            </p:nvSpPr>
            <p:spPr bwMode="auto">
              <a:xfrm>
                <a:off x="407987" y="0"/>
                <a:ext cx="19050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buSzPct val="100000"/>
                </a:pPr>
                <a:endParaRPr lang="zh-CN" altLang="zh-CN" sz="1800"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49" name="Freeform 255"/>
              <p:cNvSpPr>
                <a:spLocks noChangeArrowheads="1"/>
              </p:cNvSpPr>
              <p:nvPr/>
            </p:nvSpPr>
            <p:spPr bwMode="auto">
              <a:xfrm>
                <a:off x="373062" y="42863"/>
                <a:ext cx="6350" cy="15240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</p:grpSp>
        <p:grpSp>
          <p:nvGrpSpPr>
            <p:cNvPr id="14" name="Group 375"/>
            <p:cNvGrpSpPr>
              <a:grpSpLocks/>
            </p:cNvGrpSpPr>
            <p:nvPr/>
          </p:nvGrpSpPr>
          <p:grpSpPr bwMode="auto">
            <a:xfrm>
              <a:off x="161925" y="2184400"/>
              <a:ext cx="742950" cy="946150"/>
              <a:chOff x="0" y="0"/>
              <a:chExt cx="544" cy="545"/>
            </a:xfrm>
          </p:grpSpPr>
          <p:grpSp>
            <p:nvGrpSpPr>
              <p:cNvPr id="19" name="Group 376"/>
              <p:cNvGrpSpPr>
                <a:grpSpLocks/>
              </p:cNvGrpSpPr>
              <p:nvPr/>
            </p:nvGrpSpPr>
            <p:grpSpPr bwMode="auto">
              <a:xfrm>
                <a:off x="0" y="91"/>
                <a:ext cx="544" cy="454"/>
                <a:chOff x="0" y="0"/>
                <a:chExt cx="313" cy="555"/>
              </a:xfrm>
            </p:grpSpPr>
            <p:grpSp>
              <p:nvGrpSpPr>
                <p:cNvPr id="23" name="Group 37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13" cy="555"/>
                  <a:chOff x="0" y="0"/>
                  <a:chExt cx="313" cy="555"/>
                </a:xfrm>
              </p:grpSpPr>
              <p:sp>
                <p:nvSpPr>
                  <p:cNvPr id="36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"/>
                    <a:ext cx="313" cy="554"/>
                  </a:xfrm>
                  <a:prstGeom prst="rect">
                    <a:avLst/>
                  </a:prstGeom>
                  <a:solidFill>
                    <a:srgbClr val="9F9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>
                      <a:buSzPct val="100000"/>
                    </a:pPr>
                    <a:endParaRPr lang="zh-CN" altLang="zh-CN" sz="1200">
                      <a:latin typeface="Calibri" pitchFamily="34" charset="0"/>
                      <a:sym typeface="宋体" pitchFamily="2" charset="-122"/>
                    </a:endParaRPr>
                  </a:p>
                </p:txBody>
              </p:sp>
              <p:sp>
                <p:nvSpPr>
                  <p:cNvPr id="37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246" y="1"/>
                    <a:ext cx="67" cy="554"/>
                  </a:xfrm>
                  <a:prstGeom prst="rect">
                    <a:avLst/>
                  </a:prstGeom>
                  <a:solidFill>
                    <a:srgbClr val="5F5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>
                      <a:buSzPct val="100000"/>
                    </a:pPr>
                    <a:endParaRPr lang="zh-CN" altLang="zh-CN" sz="1200">
                      <a:latin typeface="Calibri" pitchFamily="34" charset="0"/>
                      <a:sym typeface="宋体" pitchFamily="2" charset="-122"/>
                    </a:endParaRPr>
                  </a:p>
                </p:txBody>
              </p:sp>
              <p:grpSp>
                <p:nvGrpSpPr>
                  <p:cNvPr id="38" name="Group 380"/>
                  <p:cNvGrpSpPr>
                    <a:grpSpLocks/>
                  </p:cNvGrpSpPr>
                  <p:nvPr/>
                </p:nvGrpSpPr>
                <p:grpSpPr bwMode="auto">
                  <a:xfrm>
                    <a:off x="33" y="0"/>
                    <a:ext cx="180" cy="555"/>
                    <a:chOff x="0" y="0"/>
                    <a:chExt cx="180" cy="555"/>
                  </a:xfrm>
                </p:grpSpPr>
                <p:sp>
                  <p:nvSpPr>
                    <p:cNvPr id="39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0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0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1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0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2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4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3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9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</p:grpSp>
            </p:grpSp>
            <p:sp>
              <p:nvSpPr>
                <p:cNvPr id="24" name="Rectangle 80"/>
                <p:cNvSpPr>
                  <a:spLocks noChangeArrowheads="1"/>
                </p:cNvSpPr>
                <p:nvPr/>
              </p:nvSpPr>
              <p:spPr bwMode="auto">
                <a:xfrm>
                  <a:off x="39" y="46"/>
                  <a:ext cx="259" cy="509"/>
                </a:xfrm>
                <a:prstGeom prst="rect">
                  <a:avLst/>
                </a:prstGeom>
                <a:solidFill>
                  <a:srgbClr val="BFBF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5" name="Rectangle 81"/>
                <p:cNvSpPr>
                  <a:spLocks noChangeArrowheads="1"/>
                </p:cNvSpPr>
                <p:nvPr/>
              </p:nvSpPr>
              <p:spPr bwMode="auto">
                <a:xfrm>
                  <a:off x="46" y="61"/>
                  <a:ext cx="246" cy="449"/>
                </a:xfrm>
                <a:prstGeom prst="rect">
                  <a:avLst/>
                </a:prstGeom>
                <a:solidFill>
                  <a:srgbClr val="5F5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6" name="Rectangle 82"/>
                <p:cNvSpPr>
                  <a:spLocks noChangeArrowheads="1"/>
                </p:cNvSpPr>
                <p:nvPr/>
              </p:nvSpPr>
              <p:spPr bwMode="auto">
                <a:xfrm>
                  <a:off x="35" y="46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7" name="Rectangle 83"/>
                <p:cNvSpPr>
                  <a:spLocks noChangeArrowheads="1"/>
                </p:cNvSpPr>
                <p:nvPr/>
              </p:nvSpPr>
              <p:spPr bwMode="auto">
                <a:xfrm>
                  <a:off x="35" y="227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8" name="Rectangle 84"/>
                <p:cNvSpPr>
                  <a:spLocks noChangeArrowheads="1"/>
                </p:cNvSpPr>
                <p:nvPr/>
              </p:nvSpPr>
              <p:spPr bwMode="auto">
                <a:xfrm>
                  <a:off x="35" y="316"/>
                  <a:ext cx="268" cy="29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9" name="Rectangle 85"/>
                <p:cNvSpPr>
                  <a:spLocks noChangeArrowheads="1"/>
                </p:cNvSpPr>
                <p:nvPr/>
              </p:nvSpPr>
              <p:spPr bwMode="auto">
                <a:xfrm>
                  <a:off x="35" y="405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0" name="Rectangle 86"/>
                <p:cNvSpPr>
                  <a:spLocks noChangeArrowheads="1"/>
                </p:cNvSpPr>
                <p:nvPr/>
              </p:nvSpPr>
              <p:spPr bwMode="auto">
                <a:xfrm>
                  <a:off x="35" y="495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1" name="Rectangle 87"/>
                <p:cNvSpPr>
                  <a:spLocks noChangeArrowheads="1"/>
                </p:cNvSpPr>
                <p:nvPr/>
              </p:nvSpPr>
              <p:spPr bwMode="auto">
                <a:xfrm>
                  <a:off x="35" y="136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2" name="Rectangle 88"/>
                <p:cNvSpPr>
                  <a:spLocks noChangeArrowheads="1"/>
                </p:cNvSpPr>
                <p:nvPr/>
              </p:nvSpPr>
              <p:spPr bwMode="auto">
                <a:xfrm>
                  <a:off x="91" y="65"/>
                  <a:ext cx="5" cy="443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3" name="Rectangle 89"/>
                <p:cNvSpPr>
                  <a:spLocks noChangeArrowheads="1"/>
                </p:cNvSpPr>
                <p:nvPr/>
              </p:nvSpPr>
              <p:spPr bwMode="auto">
                <a:xfrm>
                  <a:off x="139" y="67"/>
                  <a:ext cx="6" cy="443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4" name="Rectangle 90"/>
                <p:cNvSpPr>
                  <a:spLocks noChangeArrowheads="1"/>
                </p:cNvSpPr>
                <p:nvPr/>
              </p:nvSpPr>
              <p:spPr bwMode="auto">
                <a:xfrm>
                  <a:off x="190" y="68"/>
                  <a:ext cx="5" cy="444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5" name="Rectangle 91"/>
                <p:cNvSpPr>
                  <a:spLocks noChangeArrowheads="1"/>
                </p:cNvSpPr>
                <p:nvPr/>
              </p:nvSpPr>
              <p:spPr bwMode="auto">
                <a:xfrm>
                  <a:off x="240" y="68"/>
                  <a:ext cx="6" cy="444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  <p:grpSp>
            <p:nvGrpSpPr>
              <p:cNvPr id="20" name="Group 398"/>
              <p:cNvGrpSpPr>
                <a:grpSpLocks/>
              </p:cNvGrpSpPr>
              <p:nvPr/>
            </p:nvGrpSpPr>
            <p:grpSpPr bwMode="auto">
              <a:xfrm flipV="1">
                <a:off x="272" y="0"/>
                <a:ext cx="253" cy="544"/>
                <a:chOff x="0" y="0"/>
                <a:chExt cx="259" cy="554"/>
              </a:xfrm>
            </p:grpSpPr>
            <p:sp>
              <p:nvSpPr>
                <p:cNvPr id="21" name="Freeform 68"/>
                <p:cNvSpPr>
                  <a:spLocks noChangeArrowheads="1"/>
                </p:cNvSpPr>
                <p:nvPr/>
              </p:nvSpPr>
              <p:spPr bwMode="auto">
                <a:xfrm>
                  <a:off x="203" y="0"/>
                  <a:ext cx="56" cy="554"/>
                </a:xfrm>
                <a:custGeom>
                  <a:avLst/>
                  <a:gdLst/>
                  <a:ahLst/>
                  <a:cxnLst/>
                  <a:rect l="0" t="0" r="0" b="0"/>
                  <a:pathLst/>
                </a:custGeom>
                <a:solidFill>
                  <a:srgbClr val="5F5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 dirty="0"/>
                </a:p>
              </p:txBody>
            </p:sp>
            <p:sp>
              <p:nvSpPr>
                <p:cNvPr id="22" name="Rectangle 6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2" cy="554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  <p:sp>
          <p:nvSpPr>
            <p:cNvPr id="15" name="矩形 624"/>
            <p:cNvSpPr>
              <a:spLocks noChangeArrowheads="1"/>
            </p:cNvSpPr>
            <p:nvPr/>
          </p:nvSpPr>
          <p:spPr bwMode="auto">
            <a:xfrm>
              <a:off x="6108700" y="1339850"/>
              <a:ext cx="1190625" cy="9525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pic>
          <p:nvPicPr>
            <p:cNvPr id="16" name="图片 6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0" y="2371725"/>
              <a:ext cx="952500" cy="80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图片 6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3988" y="2136775"/>
              <a:ext cx="952500" cy="10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6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276872"/>
              <a:ext cx="952500" cy="80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2" name="矩形标注 8341"/>
          <p:cNvSpPr>
            <a:spLocks/>
          </p:cNvSpPr>
          <p:nvPr/>
        </p:nvSpPr>
        <p:spPr bwMode="auto">
          <a:xfrm>
            <a:off x="3181724" y="4554306"/>
            <a:ext cx="2519045" cy="431088"/>
          </a:xfrm>
          <a:prstGeom prst="wedgeRectCallout">
            <a:avLst>
              <a:gd name="adj1" fmla="val -9773"/>
              <a:gd name="adj2" fmla="val -20173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2-5  days </a:t>
            </a:r>
            <a:r>
              <a:rPr lang="da-DK" altLang="zh-CN" sz="788" dirty="0">
                <a:solidFill>
                  <a:schemeClr val="bg1"/>
                </a:solidFill>
              </a:rPr>
              <a:t>before departure: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Cargo being trucked from shippers warehouse to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 rail station in zhengzhou</a:t>
            </a:r>
          </a:p>
        </p:txBody>
      </p:sp>
      <p:sp>
        <p:nvSpPr>
          <p:cNvPr id="403" name="矩形标注 8341"/>
          <p:cNvSpPr>
            <a:spLocks/>
          </p:cNvSpPr>
          <p:nvPr/>
        </p:nvSpPr>
        <p:spPr bwMode="auto">
          <a:xfrm>
            <a:off x="5796257" y="4556063"/>
            <a:ext cx="1822061" cy="431088"/>
          </a:xfrm>
          <a:prstGeom prst="wedgeRectCallout">
            <a:avLst>
              <a:gd name="adj1" fmla="val -27498"/>
              <a:gd name="adj2" fmla="val -19648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Day 1 to day 18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Rail journey Zhengzhou - Hamburg</a:t>
            </a:r>
          </a:p>
        </p:txBody>
      </p:sp>
      <p:sp>
        <p:nvSpPr>
          <p:cNvPr id="404" name="矩形标注 8341"/>
          <p:cNvSpPr>
            <a:spLocks/>
          </p:cNvSpPr>
          <p:nvPr/>
        </p:nvSpPr>
        <p:spPr bwMode="auto">
          <a:xfrm>
            <a:off x="6396073" y="2343683"/>
            <a:ext cx="1730759" cy="431088"/>
          </a:xfrm>
          <a:prstGeom prst="wedgeRectCallout">
            <a:avLst>
              <a:gd name="adj1" fmla="val 33249"/>
              <a:gd name="adj2" fmla="val 18092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Day 19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Transit clearance and release from 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Rail terminal Hamburg</a:t>
            </a:r>
          </a:p>
        </p:txBody>
      </p:sp>
      <p:sp>
        <p:nvSpPr>
          <p:cNvPr id="405" name="矩形标注 8341"/>
          <p:cNvSpPr>
            <a:spLocks/>
          </p:cNvSpPr>
          <p:nvPr/>
        </p:nvSpPr>
        <p:spPr bwMode="auto">
          <a:xfrm>
            <a:off x="7889778" y="4552489"/>
            <a:ext cx="1604330" cy="431088"/>
          </a:xfrm>
          <a:prstGeom prst="wedgeRectCallout">
            <a:avLst>
              <a:gd name="adj1" fmla="val 14893"/>
              <a:gd name="adj2" fmla="val -18587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Day 21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Delivery to client in Denmark</a:t>
            </a:r>
          </a:p>
        </p:txBody>
      </p:sp>
      <p:pic>
        <p:nvPicPr>
          <p:cNvPr id="406" name="Picture 4" descr="cid:image001.gif@01D03AFC.F26661F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543">
            <a:off x="7656563" y="3551010"/>
            <a:ext cx="242504" cy="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7" name="Picture 4" descr="cid:image001.gif@01D03AFC.F26661F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543">
            <a:off x="4010315" y="3490952"/>
            <a:ext cx="242504" cy="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8" name="直接箭头连接符 214"/>
          <p:cNvCxnSpPr>
            <a:cxnSpLocks noChangeShapeType="1"/>
          </p:cNvCxnSpPr>
          <p:nvPr/>
        </p:nvCxnSpPr>
        <p:spPr bwMode="auto">
          <a:xfrm>
            <a:off x="4529018" y="3626548"/>
            <a:ext cx="351648" cy="15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9" name="直接箭头连接符 214"/>
          <p:cNvCxnSpPr>
            <a:cxnSpLocks noChangeShapeType="1"/>
          </p:cNvCxnSpPr>
          <p:nvPr/>
        </p:nvCxnSpPr>
        <p:spPr bwMode="auto">
          <a:xfrm>
            <a:off x="7009212" y="3644721"/>
            <a:ext cx="351648" cy="15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0" name="直接箭头连接符 214"/>
          <p:cNvCxnSpPr>
            <a:cxnSpLocks noChangeShapeType="1"/>
          </p:cNvCxnSpPr>
          <p:nvPr/>
        </p:nvCxnSpPr>
        <p:spPr bwMode="auto">
          <a:xfrm>
            <a:off x="8174027" y="3660917"/>
            <a:ext cx="351648" cy="15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85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Järnvägstransporter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Asien - Europa</a:t>
            </a:r>
          </a:p>
          <a:p>
            <a:endParaRPr lang="sv-SE" dirty="0"/>
          </a:p>
          <a:p>
            <a:r>
              <a:rPr lang="sv-SE" dirty="0">
                <a:hlinkClick r:id="rId3"/>
              </a:rPr>
              <a:t>https://www.youtube.com/watch?v=Q729bVAII1c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88475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The New Silk Road made of steel">
            <a:hlinkClick r:id="" action="ppaction://media"/>
            <a:extLst>
              <a:ext uri="{FF2B5EF4-FFF2-40B4-BE49-F238E27FC236}">
                <a16:creationId xmlns:a16="http://schemas.microsoft.com/office/drawing/2014/main" id="{1BB2D002-CE40-4542-B16D-397DE1B3B20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81100" y="426053"/>
            <a:ext cx="10229850" cy="577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90871CC-FF93-4F40-8112-E10A6A40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7" y="191505"/>
            <a:ext cx="10515600" cy="1325563"/>
          </a:xfrm>
        </p:spPr>
        <p:txBody>
          <a:bodyPr/>
          <a:lstStyle/>
          <a:p>
            <a:r>
              <a:rPr lang="sv-SE" dirty="0"/>
              <a:t>MOL Comfort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526105D5-36C2-4AF2-9EFF-ECC01468A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9" t="10212" r="3921" b="8999"/>
          <a:stretch/>
        </p:blipFill>
        <p:spPr>
          <a:xfrm>
            <a:off x="2106593" y="1076445"/>
            <a:ext cx="9641712" cy="575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04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39015E3A-C76F-451B-AFE3-0B3973D38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0"/>
            <a:ext cx="6048375" cy="3762375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BD023C09-837C-4F4D-B53D-8A702E792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5" y="286171"/>
            <a:ext cx="6096000" cy="4572000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D5285805-7E68-4333-AA72-3B43841C2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172" b="4538"/>
          <a:stretch/>
        </p:blipFill>
        <p:spPr>
          <a:xfrm>
            <a:off x="47625" y="3762375"/>
            <a:ext cx="6096000" cy="28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733D9F8F-6366-48A0-8FF4-FF059D776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9" y="123952"/>
            <a:ext cx="9522777" cy="2072820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95A274C-A361-4CCF-947D-F87D58BDEB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22"/>
          <a:stretch/>
        </p:blipFill>
        <p:spPr>
          <a:xfrm>
            <a:off x="142419" y="1791658"/>
            <a:ext cx="5429250" cy="2677610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A3ADD67F-ACA9-4DEB-B4C8-8FAC2AA7D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128" y="1791658"/>
            <a:ext cx="5128549" cy="2957463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3C3F220-7EB5-4634-B097-5F7DAAE68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94" y="4676775"/>
            <a:ext cx="90392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7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DBCDC385-B058-4822-9CA2-B2876BE1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Sjötransporter transportsystem LCL</a:t>
            </a:r>
            <a:br>
              <a:rPr lang="sv-SE" dirty="0"/>
            </a:br>
            <a:r>
              <a:rPr lang="en-US" sz="3600" dirty="0"/>
              <a:t>LCL Less Container Load – </a:t>
            </a:r>
            <a:r>
              <a:rPr lang="en-US" sz="3600" dirty="0" err="1"/>
              <a:t>Samlastning</a:t>
            </a:r>
            <a:r>
              <a:rPr lang="en-US" sz="3600" dirty="0"/>
              <a:t> – Consolidation</a:t>
            </a:r>
            <a:br>
              <a:rPr lang="en-US" sz="4400" dirty="0"/>
            </a:br>
            <a:r>
              <a:rPr lang="sv-SE" dirty="0"/>
              <a:t>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BFE5D62-DA17-43E6-8956-A54016E33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3773" y="2226405"/>
            <a:ext cx="5181600" cy="3659231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LCL</a:t>
            </a:r>
          </a:p>
          <a:p>
            <a:r>
              <a:rPr lang="sv-SE" dirty="0"/>
              <a:t>Få fasta kostnader</a:t>
            </a:r>
          </a:p>
          <a:p>
            <a:pPr lvl="1"/>
            <a:r>
              <a:rPr lang="sv-SE" dirty="0"/>
              <a:t>Godsterminalen </a:t>
            </a:r>
          </a:p>
          <a:p>
            <a:pPr lvl="2"/>
            <a:r>
              <a:rPr lang="sv-SE" sz="2100" dirty="0"/>
              <a:t>Fåtal platser</a:t>
            </a:r>
          </a:p>
          <a:p>
            <a:pPr lvl="1"/>
            <a:r>
              <a:rPr lang="sv-SE" dirty="0" err="1"/>
              <a:t>Lastbärare</a:t>
            </a:r>
            <a:r>
              <a:rPr lang="sv-SE" dirty="0"/>
              <a:t>, container</a:t>
            </a:r>
          </a:p>
          <a:p>
            <a:pPr lvl="2"/>
            <a:r>
              <a:rPr lang="sv-SE" sz="2100" dirty="0"/>
              <a:t>Containern ägs av rederiet</a:t>
            </a:r>
          </a:p>
          <a:p>
            <a:pPr lvl="1"/>
            <a:r>
              <a:rPr lang="sv-SE" dirty="0"/>
              <a:t>Turtäthet </a:t>
            </a:r>
          </a:p>
          <a:p>
            <a:pPr lvl="2"/>
            <a:r>
              <a:rPr lang="sv-SE" sz="2100" dirty="0"/>
              <a:t>Varje vecka, varannan vecka</a:t>
            </a:r>
          </a:p>
          <a:p>
            <a:pPr lvl="2"/>
            <a:r>
              <a:rPr lang="sv-SE" sz="2100" dirty="0"/>
              <a:t>Mer tid</a:t>
            </a:r>
          </a:p>
          <a:p>
            <a:pPr marL="1371600" lvl="3" indent="0">
              <a:buNone/>
            </a:pPr>
            <a:endParaRPr lang="sv-SE" dirty="0"/>
          </a:p>
          <a:p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1511D107-83AF-424D-9F0B-2B594B136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5038" y="2226405"/>
            <a:ext cx="5181600" cy="3032930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LTL</a:t>
            </a:r>
          </a:p>
          <a:p>
            <a:r>
              <a:rPr lang="sv-SE" dirty="0"/>
              <a:t>Fasta kostnader</a:t>
            </a:r>
          </a:p>
          <a:p>
            <a:pPr lvl="1"/>
            <a:r>
              <a:rPr lang="sv-SE" dirty="0"/>
              <a:t>Godsterminaler</a:t>
            </a:r>
          </a:p>
          <a:p>
            <a:pPr lvl="2"/>
            <a:r>
              <a:rPr lang="sv-SE" dirty="0"/>
              <a:t>Många platser</a:t>
            </a:r>
          </a:p>
          <a:p>
            <a:pPr lvl="1"/>
            <a:r>
              <a:rPr lang="sv-SE" dirty="0" err="1"/>
              <a:t>Lastbärare</a:t>
            </a:r>
            <a:r>
              <a:rPr lang="sv-SE" dirty="0"/>
              <a:t>, trailers </a:t>
            </a:r>
          </a:p>
          <a:p>
            <a:pPr lvl="2"/>
            <a:r>
              <a:rPr lang="sv-SE" dirty="0"/>
              <a:t>Leasing</a:t>
            </a:r>
          </a:p>
          <a:p>
            <a:pPr lvl="1"/>
            <a:r>
              <a:rPr lang="sv-SE" dirty="0"/>
              <a:t>Turtäthet</a:t>
            </a:r>
          </a:p>
          <a:p>
            <a:pPr lvl="2"/>
            <a:r>
              <a:rPr lang="sv-SE" dirty="0"/>
              <a:t>Vägtransporter</a:t>
            </a:r>
          </a:p>
          <a:p>
            <a:pPr lvl="2"/>
            <a:r>
              <a:rPr lang="sv-SE" dirty="0"/>
              <a:t>Fasta avgångar flera gånger i veckan</a:t>
            </a:r>
          </a:p>
          <a:p>
            <a:endParaRPr lang="sv-SE" dirty="0"/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04511B25-20D8-4AB8-A5F5-44662DD5B343}"/>
              </a:ext>
            </a:extLst>
          </p:cNvPr>
          <p:cNvSpPr txBox="1"/>
          <p:nvPr/>
        </p:nvSpPr>
        <p:spPr>
          <a:xfrm>
            <a:off x="1665073" y="1364262"/>
            <a:ext cx="8046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dirty="0"/>
              <a:t>LTL vs LCL</a:t>
            </a:r>
          </a:p>
          <a:p>
            <a:endParaRPr lang="en-US" sz="2400" dirty="0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99A44CA1-B811-45CE-9CC8-3A73C1051DAA}"/>
              </a:ext>
            </a:extLst>
          </p:cNvPr>
          <p:cNvSpPr txBox="1"/>
          <p:nvPr/>
        </p:nvSpPr>
        <p:spPr>
          <a:xfrm>
            <a:off x="2072846" y="5493738"/>
            <a:ext cx="804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dirty="0"/>
              <a:t>Mindre risker med LCL än LTL</a:t>
            </a:r>
          </a:p>
          <a:p>
            <a:pPr algn="ctr"/>
            <a:r>
              <a:rPr lang="sv-SE" sz="3600" dirty="0"/>
              <a:t>Större möjligheter med lönsamhet av LCL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82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A54F1DD-25C8-4170-B534-1697DAFD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Sjötransporter transportsystem LCL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6FBFCC8-1779-4663-BE9B-FA291DD59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dirty="0"/>
              <a:t>40’ </a:t>
            </a:r>
            <a:r>
              <a:rPr lang="sv-SE" dirty="0" err="1"/>
              <a:t>cont</a:t>
            </a:r>
            <a:r>
              <a:rPr lang="sv-SE" dirty="0"/>
              <a:t> = 67 </a:t>
            </a:r>
            <a:r>
              <a:rPr lang="sv-SE" dirty="0" err="1"/>
              <a:t>cbm</a:t>
            </a:r>
            <a:r>
              <a:rPr lang="sv-SE" dirty="0"/>
              <a:t> (teoretisk volym) </a:t>
            </a:r>
          </a:p>
          <a:p>
            <a:r>
              <a:rPr lang="sv-SE" dirty="0"/>
              <a:t>45 - 50 </a:t>
            </a:r>
            <a:r>
              <a:rPr lang="sv-SE" dirty="0" err="1"/>
              <a:t>cbm</a:t>
            </a:r>
            <a:endParaRPr lang="sv-SE" dirty="0"/>
          </a:p>
          <a:p>
            <a:r>
              <a:rPr lang="sv-SE" dirty="0"/>
              <a:t>Kostnaden för containern är konstant</a:t>
            </a:r>
          </a:p>
          <a:p>
            <a:pPr lvl="1"/>
            <a:r>
              <a:rPr lang="sv-SE" dirty="0"/>
              <a:t>Rederiet</a:t>
            </a:r>
          </a:p>
          <a:p>
            <a:pPr lvl="1"/>
            <a:r>
              <a:rPr lang="sv-SE" dirty="0"/>
              <a:t>Sjöfrakt </a:t>
            </a:r>
          </a:p>
          <a:p>
            <a:pPr lvl="1"/>
            <a:r>
              <a:rPr lang="sv-SE" dirty="0"/>
              <a:t>Hamn – Hamn</a:t>
            </a:r>
          </a:p>
          <a:p>
            <a:pPr lvl="1"/>
            <a:r>
              <a:rPr lang="sv-SE" dirty="0"/>
              <a:t>THC </a:t>
            </a:r>
          </a:p>
          <a:p>
            <a:pPr lvl="2"/>
            <a:r>
              <a:rPr lang="sv-SE" dirty="0"/>
              <a:t>Terminal Handling Charge</a:t>
            </a:r>
          </a:p>
          <a:p>
            <a:pPr lvl="2"/>
            <a:r>
              <a:rPr lang="sv-SE" dirty="0"/>
              <a:t>I hamnen</a:t>
            </a:r>
          </a:p>
          <a:p>
            <a:pPr lvl="1"/>
            <a:r>
              <a:rPr lang="sv-SE" dirty="0"/>
              <a:t>THC</a:t>
            </a:r>
          </a:p>
          <a:p>
            <a:pPr lvl="2"/>
            <a:r>
              <a:rPr lang="sv-SE" dirty="0"/>
              <a:t>Godsterminalen</a:t>
            </a:r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E9795BE-A04F-49BC-A9BC-F4C1C49D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63" y="3616656"/>
            <a:ext cx="4653147" cy="20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3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CBE9CA-2653-420F-946B-92E11DA1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Sjötransporter transportsystem LCL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AA9CAC8-0E1E-427C-9CC7-71AFC2BE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Samlastning LCL service</a:t>
            </a:r>
          </a:p>
          <a:p>
            <a:pPr lvl="1"/>
            <a:r>
              <a:rPr lang="sv-SE" dirty="0"/>
              <a:t>10 – 15 varuägares sändningar</a:t>
            </a:r>
          </a:p>
          <a:p>
            <a:pPr lvl="1"/>
            <a:r>
              <a:rPr lang="sv-SE" dirty="0"/>
              <a:t>”Delar på kostnaden”</a:t>
            </a:r>
          </a:p>
          <a:p>
            <a:pPr lvl="1"/>
            <a:r>
              <a:rPr lang="sv-SE" dirty="0"/>
              <a:t>Speditören </a:t>
            </a:r>
          </a:p>
          <a:p>
            <a:pPr lvl="2"/>
            <a:r>
              <a:rPr lang="sv-SE" dirty="0"/>
              <a:t>Lämnar marknadsmässig prissättning</a:t>
            </a:r>
          </a:p>
          <a:p>
            <a:pPr lvl="2"/>
            <a:r>
              <a:rPr lang="sv-SE" dirty="0"/>
              <a:t>Tillgång och efterfrågan</a:t>
            </a:r>
          </a:p>
          <a:p>
            <a:pPr lvl="2"/>
            <a:r>
              <a:rPr lang="sv-SE" dirty="0"/>
              <a:t>Kundservice</a:t>
            </a:r>
          </a:p>
          <a:p>
            <a:pPr lvl="1"/>
            <a:r>
              <a:rPr lang="sv-SE" dirty="0"/>
              <a:t>Prissättning till kund</a:t>
            </a:r>
          </a:p>
          <a:p>
            <a:pPr lvl="2"/>
            <a:r>
              <a:rPr lang="sv-SE" dirty="0"/>
              <a:t>1 – 6 månaders giltighet</a:t>
            </a:r>
          </a:p>
          <a:p>
            <a:pPr lvl="1"/>
            <a:r>
              <a:rPr lang="sv-SE" dirty="0"/>
              <a:t>”Spot” pris eller ”ad hoc”</a:t>
            </a:r>
          </a:p>
          <a:p>
            <a:pPr lvl="2"/>
            <a:r>
              <a:rPr lang="sv-SE" dirty="0"/>
              <a:t>Pris för enstaka sändningar</a:t>
            </a:r>
          </a:p>
          <a:p>
            <a:pPr lvl="1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4800E57-0D5F-41BF-985C-D289DA99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14" y="3875964"/>
            <a:ext cx="5567015" cy="17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78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4"/>
</p:tagLst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11913</TotalTime>
  <Words>1302</Words>
  <Application>Microsoft Office PowerPoint</Application>
  <PresentationFormat>Bredbild</PresentationFormat>
  <Paragraphs>468</Paragraphs>
  <Slides>33</Slides>
  <Notes>15</Notes>
  <HiddenSlides>0</HiddenSlides>
  <MMClips>1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33</vt:i4>
      </vt:variant>
    </vt:vector>
  </HeadingPairs>
  <TitlesOfParts>
    <vt:vector size="38" baseType="lpstr">
      <vt:lpstr>宋体</vt:lpstr>
      <vt:lpstr>Arial</vt:lpstr>
      <vt:lpstr>Calibri</vt:lpstr>
      <vt:lpstr>Calibri Light</vt:lpstr>
      <vt:lpstr>Office-tema</vt:lpstr>
      <vt:lpstr>Sjötransporter transportsystem LCL</vt:lpstr>
      <vt:lpstr>LCL sjöprocessen</vt:lpstr>
      <vt:lpstr>Sjötransporter transportsystem LCL</vt:lpstr>
      <vt:lpstr>MOL Comfort</vt:lpstr>
      <vt:lpstr>PowerPoint-presentation</vt:lpstr>
      <vt:lpstr>PowerPoint-presentation</vt:lpstr>
      <vt:lpstr>Sjötransporter transportsystem LCL LCL Less Container Load – Samlastning – Consolidation  </vt:lpstr>
      <vt:lpstr>Sjötransporter transportsystem LCL</vt:lpstr>
      <vt:lpstr>Sjötransporter transportsystem LCL</vt:lpstr>
      <vt:lpstr>Sjötransporter transportsystem LCL</vt:lpstr>
      <vt:lpstr>Sjötransporter transportsystem LCL</vt:lpstr>
      <vt:lpstr>Sjötransporter transportsystem LCL</vt:lpstr>
      <vt:lpstr>Sjötransporter transportsystem LCL Import</vt:lpstr>
      <vt:lpstr>Leveransvillkor/Incoterms</vt:lpstr>
      <vt:lpstr>Sjötransporter transportsystem LCL Import Buyers consolidation</vt:lpstr>
      <vt:lpstr>Sjötransporter transportsystem LCL Importprocessen sjö</vt:lpstr>
      <vt:lpstr>Sjötransporter transportsystem LCL Importprocessen sjö</vt:lpstr>
      <vt:lpstr>Sjötransporter transportsystem LCL  Exportprocessen</vt:lpstr>
      <vt:lpstr>Sjötransporter transportsystem LCL  Exportprocessen</vt:lpstr>
      <vt:lpstr>Sjötransporter transportsystem LCL  Exportprocessen</vt:lpstr>
      <vt:lpstr>NVOCC</vt:lpstr>
      <vt:lpstr>NVOCC</vt:lpstr>
      <vt:lpstr>Export från SE NVOCC</vt:lpstr>
      <vt:lpstr>Export NVOCC</vt:lpstr>
      <vt:lpstr>Import NVOCC</vt:lpstr>
      <vt:lpstr>Import NVOCC</vt:lpstr>
      <vt:lpstr>Import NVOCC</vt:lpstr>
      <vt:lpstr>RAIL SERVICE  AN VALID OPTION TO AIR- AND SEAFREIGHT</vt:lpstr>
      <vt:lpstr>TRANSIT FACTS</vt:lpstr>
      <vt:lpstr>ROUTES</vt:lpstr>
      <vt:lpstr>SHIPMENT MECHANICS AND FLOW CHART </vt:lpstr>
      <vt:lpstr>Järnvägstransporter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Lisbeth Ledner</cp:lastModifiedBy>
  <cp:revision>98</cp:revision>
  <dcterms:created xsi:type="dcterms:W3CDTF">2017-06-19T12:34:00Z</dcterms:created>
  <dcterms:modified xsi:type="dcterms:W3CDTF">2021-11-14T14:35:41Z</dcterms:modified>
</cp:coreProperties>
</file>